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313" r:id="rId2"/>
    <p:sldId id="276" r:id="rId3"/>
    <p:sldId id="314" r:id="rId4"/>
    <p:sldId id="315" r:id="rId5"/>
    <p:sldId id="316" r:id="rId6"/>
    <p:sldId id="317" r:id="rId7"/>
    <p:sldId id="299" r:id="rId8"/>
    <p:sldId id="303" r:id="rId9"/>
    <p:sldId id="300" r:id="rId10"/>
    <p:sldId id="301" r:id="rId11"/>
    <p:sldId id="318" r:id="rId12"/>
    <p:sldId id="302" r:id="rId13"/>
    <p:sldId id="260" r:id="rId14"/>
    <p:sldId id="304" r:id="rId15"/>
    <p:sldId id="305" r:id="rId16"/>
    <p:sldId id="306" r:id="rId17"/>
    <p:sldId id="277" r:id="rId18"/>
    <p:sldId id="278" r:id="rId19"/>
    <p:sldId id="279" r:id="rId20"/>
    <p:sldId id="280" r:id="rId21"/>
    <p:sldId id="283" r:id="rId22"/>
    <p:sldId id="281" r:id="rId23"/>
    <p:sldId id="282" r:id="rId24"/>
    <p:sldId id="284" r:id="rId25"/>
    <p:sldId id="285" r:id="rId26"/>
    <p:sldId id="288" r:id="rId27"/>
    <p:sldId id="291" r:id="rId28"/>
    <p:sldId id="267" r:id="rId29"/>
    <p:sldId id="324" r:id="rId30"/>
    <p:sldId id="325" r:id="rId31"/>
    <p:sldId id="319" r:id="rId32"/>
    <p:sldId id="320" r:id="rId33"/>
    <p:sldId id="290" r:id="rId34"/>
    <p:sldId id="289" r:id="rId35"/>
    <p:sldId id="264" r:id="rId36"/>
    <p:sldId id="308" r:id="rId37"/>
    <p:sldId id="265" r:id="rId38"/>
    <p:sldId id="309" r:id="rId39"/>
    <p:sldId id="310" r:id="rId40"/>
    <p:sldId id="274" r:id="rId41"/>
    <p:sldId id="266" r:id="rId42"/>
    <p:sldId id="268" r:id="rId43"/>
    <p:sldId id="295" r:id="rId44"/>
    <p:sldId id="296" r:id="rId45"/>
    <p:sldId id="297" r:id="rId46"/>
    <p:sldId id="298" r:id="rId47"/>
    <p:sldId id="311" r:id="rId48"/>
    <p:sldId id="272" r:id="rId49"/>
    <p:sldId id="321" r:id="rId50"/>
    <p:sldId id="323" r:id="rId51"/>
    <p:sldId id="322"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4" d="100"/>
          <a:sy n="94" d="100"/>
        </p:scale>
        <p:origin x="-118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517D6F-3EFD-A344-A9AA-84F2C41E2645}" type="datetimeFigureOut">
              <a:rPr lang="en-US" smtClean="0"/>
              <a:t>2/21/17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9C3401-5844-C146-B4C6-D790C617A16E}" type="slidenum">
              <a:rPr lang="en-US" smtClean="0"/>
              <a:t>‹#›</a:t>
            </a:fld>
            <a:endParaRPr lang="en-US"/>
          </a:p>
        </p:txBody>
      </p:sp>
    </p:spTree>
    <p:extLst>
      <p:ext uri="{BB962C8B-B14F-4D97-AF65-F5344CB8AC3E}">
        <p14:creationId xmlns:p14="http://schemas.microsoft.com/office/powerpoint/2010/main" val="290723485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Verdana"/>
                <a:cs typeface="Verdana"/>
              </a:rPr>
              <a:t>Temptation</a:t>
            </a:r>
            <a:r>
              <a:rPr lang="en-US" baseline="0" dirty="0" smtClean="0">
                <a:latin typeface="Verdana"/>
                <a:cs typeface="Verdana"/>
              </a:rPr>
              <a:t> is to see the software as essential, so yes please someone give me the awesome software that will let me answer my questions. And in fact that is the model that Silicon Valley is based on. Find a problem that </a:t>
            </a:r>
            <a:endParaRPr lang="en-US" dirty="0"/>
          </a:p>
        </p:txBody>
      </p:sp>
      <p:sp>
        <p:nvSpPr>
          <p:cNvPr id="4" name="Slide Number Placeholder 3"/>
          <p:cNvSpPr>
            <a:spLocks noGrp="1"/>
          </p:cNvSpPr>
          <p:nvPr>
            <p:ph type="sldNum" sz="quarter" idx="10"/>
          </p:nvPr>
        </p:nvSpPr>
        <p:spPr/>
        <p:txBody>
          <a:bodyPr/>
          <a:lstStyle/>
          <a:p>
            <a:fld id="{E79C3401-5844-C146-B4C6-D790C617A16E}" type="slidenum">
              <a:rPr lang="en-US" smtClean="0"/>
              <a:t>7</a:t>
            </a:fld>
            <a:endParaRPr lang="en-US"/>
          </a:p>
        </p:txBody>
      </p:sp>
    </p:spTree>
    <p:extLst>
      <p:ext uri="{BB962C8B-B14F-4D97-AF65-F5344CB8AC3E}">
        <p14:creationId xmlns:p14="http://schemas.microsoft.com/office/powerpoint/2010/main" val="1795765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paint a picture</a:t>
            </a:r>
            <a:r>
              <a:rPr lang="en-US" baseline="0" dirty="0" smtClean="0"/>
              <a:t> of what it looks like when they are valued in terms of research progress and happy researchers</a:t>
            </a:r>
            <a:endParaRPr lang="en-US" dirty="0"/>
          </a:p>
        </p:txBody>
      </p:sp>
      <p:sp>
        <p:nvSpPr>
          <p:cNvPr id="4" name="Slide Number Placeholder 3"/>
          <p:cNvSpPr>
            <a:spLocks noGrp="1"/>
          </p:cNvSpPr>
          <p:nvPr>
            <p:ph type="sldNum" sz="quarter" idx="10"/>
          </p:nvPr>
        </p:nvSpPr>
        <p:spPr/>
        <p:txBody>
          <a:bodyPr/>
          <a:lstStyle/>
          <a:p>
            <a:fld id="{E79C3401-5844-C146-B4C6-D790C617A16E}" type="slidenum">
              <a:rPr lang="en-US" smtClean="0"/>
              <a:t>38</a:t>
            </a:fld>
            <a:endParaRPr lang="en-US"/>
          </a:p>
        </p:txBody>
      </p:sp>
    </p:spTree>
    <p:extLst>
      <p:ext uri="{BB962C8B-B14F-4D97-AF65-F5344CB8AC3E}">
        <p14:creationId xmlns:p14="http://schemas.microsoft.com/office/powerpoint/2010/main" val="3302931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embrace the idea</a:t>
            </a:r>
            <a:r>
              <a:rPr lang="en-US" baseline="0" dirty="0" smtClean="0"/>
              <a:t> of standing on the shoulders of giants and hope to be a part of that giant one day</a:t>
            </a:r>
            <a:endParaRPr lang="en-US" dirty="0"/>
          </a:p>
        </p:txBody>
      </p:sp>
      <p:sp>
        <p:nvSpPr>
          <p:cNvPr id="4" name="Slide Number Placeholder 3"/>
          <p:cNvSpPr>
            <a:spLocks noGrp="1"/>
          </p:cNvSpPr>
          <p:nvPr>
            <p:ph type="sldNum" sz="quarter" idx="10"/>
          </p:nvPr>
        </p:nvSpPr>
        <p:spPr/>
        <p:txBody>
          <a:bodyPr/>
          <a:lstStyle/>
          <a:p>
            <a:fld id="{E79C3401-5844-C146-B4C6-D790C617A16E}" type="slidenum">
              <a:rPr lang="en-US" smtClean="0"/>
              <a:t>45</a:t>
            </a:fld>
            <a:endParaRPr lang="en-US"/>
          </a:p>
        </p:txBody>
      </p:sp>
    </p:spTree>
    <p:extLst>
      <p:ext uri="{BB962C8B-B14F-4D97-AF65-F5344CB8AC3E}">
        <p14:creationId xmlns:p14="http://schemas.microsoft.com/office/powerpoint/2010/main" val="2832276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9C3401-5844-C146-B4C6-D790C617A16E}" type="slidenum">
              <a:rPr lang="en-US" smtClean="0"/>
              <a:t>46</a:t>
            </a:fld>
            <a:endParaRPr lang="en-US"/>
          </a:p>
        </p:txBody>
      </p:sp>
    </p:spTree>
    <p:extLst>
      <p:ext uri="{BB962C8B-B14F-4D97-AF65-F5344CB8AC3E}">
        <p14:creationId xmlns:p14="http://schemas.microsoft.com/office/powerpoint/2010/main" val="1209192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Changes our perspective on the role of software development in research</a:t>
            </a:r>
            <a:endParaRPr lang="en-US" dirty="0"/>
          </a:p>
        </p:txBody>
      </p:sp>
      <p:sp>
        <p:nvSpPr>
          <p:cNvPr id="4" name="Slide Number Placeholder 3"/>
          <p:cNvSpPr>
            <a:spLocks noGrp="1"/>
          </p:cNvSpPr>
          <p:nvPr>
            <p:ph type="sldNum" sz="quarter" idx="10"/>
          </p:nvPr>
        </p:nvSpPr>
        <p:spPr/>
        <p:txBody>
          <a:bodyPr/>
          <a:lstStyle/>
          <a:p>
            <a:fld id="{E79C3401-5844-C146-B4C6-D790C617A16E}" type="slidenum">
              <a:rPr lang="en-US" smtClean="0"/>
              <a:t>48</a:t>
            </a:fld>
            <a:endParaRPr lang="en-US"/>
          </a:p>
        </p:txBody>
      </p:sp>
    </p:spTree>
    <p:extLst>
      <p:ext uri="{BB962C8B-B14F-4D97-AF65-F5344CB8AC3E}">
        <p14:creationId xmlns:p14="http://schemas.microsoft.com/office/powerpoint/2010/main" val="827551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9C3401-5844-C146-B4C6-D790C617A16E}" type="slidenum">
              <a:rPr lang="en-US" smtClean="0"/>
              <a:t>51</a:t>
            </a:fld>
            <a:endParaRPr lang="en-US"/>
          </a:p>
        </p:txBody>
      </p:sp>
    </p:spTree>
    <p:extLst>
      <p:ext uri="{BB962C8B-B14F-4D97-AF65-F5344CB8AC3E}">
        <p14:creationId xmlns:p14="http://schemas.microsoft.com/office/powerpoint/2010/main" val="1209192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Research-driven software requires people who both understand the problem and the software.</a:t>
            </a:r>
            <a:br>
              <a:rPr lang="en-US" dirty="0" smtClean="0"/>
            </a:br>
            <a:r>
              <a:rPr lang="en-US" dirty="0" smtClean="0"/>
              <a:t/>
            </a:r>
            <a:br>
              <a:rPr lang="en-US" dirty="0" smtClean="0"/>
            </a:br>
            <a:r>
              <a:rPr lang="en-US" dirty="0" smtClean="0"/>
              <a:t/>
            </a:r>
            <a:br>
              <a:rPr lang="en-US" dirty="0" smtClean="0"/>
            </a:br>
            <a:r>
              <a:rPr lang="en-US" dirty="0" smtClean="0"/>
              <a:t>That means research requires that we value these skills and these people as integral to the research process.</a:t>
            </a:r>
            <a:endParaRPr lang="en-US" dirty="0"/>
          </a:p>
        </p:txBody>
      </p:sp>
      <p:sp>
        <p:nvSpPr>
          <p:cNvPr id="4" name="Slide Number Placeholder 3"/>
          <p:cNvSpPr>
            <a:spLocks noGrp="1"/>
          </p:cNvSpPr>
          <p:nvPr>
            <p:ph type="sldNum" sz="quarter" idx="10"/>
          </p:nvPr>
        </p:nvSpPr>
        <p:spPr/>
        <p:txBody>
          <a:bodyPr/>
          <a:lstStyle/>
          <a:p>
            <a:fld id="{E79C3401-5844-C146-B4C6-D790C617A16E}" type="slidenum">
              <a:rPr lang="en-US" smtClean="0"/>
              <a:t>12</a:t>
            </a:fld>
            <a:endParaRPr lang="en-US"/>
          </a:p>
        </p:txBody>
      </p:sp>
    </p:spTree>
    <p:extLst>
      <p:ext uri="{BB962C8B-B14F-4D97-AF65-F5344CB8AC3E}">
        <p14:creationId xmlns:p14="http://schemas.microsoft.com/office/powerpoint/2010/main" val="2898777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people in this room either write code or use open source software like </a:t>
            </a:r>
            <a:r>
              <a:rPr lang="en-US" dirty="0" err="1" smtClean="0"/>
              <a:t>yt</a:t>
            </a:r>
            <a:r>
              <a:rPr lang="en-US" dirty="0" smtClean="0"/>
              <a:t> or </a:t>
            </a:r>
            <a:r>
              <a:rPr lang="en-US" dirty="0" err="1" smtClean="0"/>
              <a:t>astropy</a:t>
            </a:r>
            <a:endParaRPr lang="en-US" dirty="0"/>
          </a:p>
        </p:txBody>
      </p:sp>
      <p:sp>
        <p:nvSpPr>
          <p:cNvPr id="4" name="Slide Number Placeholder 3"/>
          <p:cNvSpPr>
            <a:spLocks noGrp="1"/>
          </p:cNvSpPr>
          <p:nvPr>
            <p:ph type="sldNum" sz="quarter" idx="10"/>
          </p:nvPr>
        </p:nvSpPr>
        <p:spPr/>
        <p:txBody>
          <a:bodyPr/>
          <a:lstStyle/>
          <a:p>
            <a:fld id="{E79C3401-5844-C146-B4C6-D790C617A16E}" type="slidenum">
              <a:rPr lang="en-US" smtClean="0"/>
              <a:t>13</a:t>
            </a:fld>
            <a:endParaRPr lang="en-US"/>
          </a:p>
        </p:txBody>
      </p:sp>
    </p:spTree>
    <p:extLst>
      <p:ext uri="{BB962C8B-B14F-4D97-AF65-F5344CB8AC3E}">
        <p14:creationId xmlns:p14="http://schemas.microsoft.com/office/powerpoint/2010/main" val="3357279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a </a:t>
            </a:r>
            <a:r>
              <a:rPr lang="en-US" dirty="0" err="1" smtClean="0"/>
              <a:t>tendancy</a:t>
            </a:r>
            <a:r>
              <a:rPr lang="en-US" dirty="0" smtClean="0"/>
              <a:t> to think we can hire our way out of a situation and that we can find</a:t>
            </a:r>
            <a:r>
              <a:rPr lang="en-US" baseline="0" dirty="0" smtClean="0"/>
              <a:t> some wonder woman who know the research space, knows how to develop software, can live where we are and be paid what we can pay. They certainly do exist, but how many people in this room have had trouble hiring for a computational position that they have advertised?</a:t>
            </a:r>
            <a:endParaRPr lang="en-US" dirty="0"/>
          </a:p>
        </p:txBody>
      </p:sp>
      <p:sp>
        <p:nvSpPr>
          <p:cNvPr id="4" name="Slide Number Placeholder 3"/>
          <p:cNvSpPr>
            <a:spLocks noGrp="1"/>
          </p:cNvSpPr>
          <p:nvPr>
            <p:ph type="sldNum" sz="quarter" idx="10"/>
          </p:nvPr>
        </p:nvSpPr>
        <p:spPr/>
        <p:txBody>
          <a:bodyPr/>
          <a:lstStyle/>
          <a:p>
            <a:fld id="{E79C3401-5844-C146-B4C6-D790C617A16E}" type="slidenum">
              <a:rPr lang="en-US" smtClean="0"/>
              <a:t>19</a:t>
            </a:fld>
            <a:endParaRPr lang="en-US"/>
          </a:p>
        </p:txBody>
      </p:sp>
    </p:spTree>
    <p:extLst>
      <p:ext uri="{BB962C8B-B14F-4D97-AF65-F5344CB8AC3E}">
        <p14:creationId xmlns:p14="http://schemas.microsoft.com/office/powerpoint/2010/main" val="4236469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9C3401-5844-C146-B4C6-D790C617A16E}" type="slidenum">
              <a:rPr lang="en-US" smtClean="0"/>
              <a:t>20</a:t>
            </a:fld>
            <a:endParaRPr lang="en-US"/>
          </a:p>
        </p:txBody>
      </p:sp>
    </p:spTree>
    <p:extLst>
      <p:ext uri="{BB962C8B-B14F-4D97-AF65-F5344CB8AC3E}">
        <p14:creationId xmlns:p14="http://schemas.microsoft.com/office/powerpoint/2010/main" val="33183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we see in our workshops. Fill within hours. For instance a recent workshop at the NIH.</a:t>
            </a:r>
            <a:r>
              <a:rPr lang="en-US" baseline="0" dirty="0" smtClean="0"/>
              <a:t> Had 20 spots. Had a wait list of 84 people. </a:t>
            </a:r>
            <a:endParaRPr lang="en-US" dirty="0"/>
          </a:p>
        </p:txBody>
      </p:sp>
      <p:sp>
        <p:nvSpPr>
          <p:cNvPr id="4" name="Slide Number Placeholder 3"/>
          <p:cNvSpPr>
            <a:spLocks noGrp="1"/>
          </p:cNvSpPr>
          <p:nvPr>
            <p:ph type="sldNum" sz="quarter" idx="10"/>
          </p:nvPr>
        </p:nvSpPr>
        <p:spPr/>
        <p:txBody>
          <a:bodyPr/>
          <a:lstStyle/>
          <a:p>
            <a:fld id="{E79C3401-5844-C146-B4C6-D790C617A16E}" type="slidenum">
              <a:rPr lang="en-US" smtClean="0"/>
              <a:t>23</a:t>
            </a:fld>
            <a:endParaRPr lang="en-US"/>
          </a:p>
        </p:txBody>
      </p:sp>
    </p:spTree>
    <p:extLst>
      <p:ext uri="{BB962C8B-B14F-4D97-AF65-F5344CB8AC3E}">
        <p14:creationId xmlns:p14="http://schemas.microsoft.com/office/powerpoint/2010/main" val="4169501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tell you all the ways we don’t value this work or these people</a:t>
            </a:r>
            <a:endParaRPr lang="en-US" dirty="0"/>
          </a:p>
        </p:txBody>
      </p:sp>
      <p:sp>
        <p:nvSpPr>
          <p:cNvPr id="4" name="Slide Number Placeholder 3"/>
          <p:cNvSpPr>
            <a:spLocks noGrp="1"/>
          </p:cNvSpPr>
          <p:nvPr>
            <p:ph type="sldNum" sz="quarter" idx="10"/>
          </p:nvPr>
        </p:nvSpPr>
        <p:spPr/>
        <p:txBody>
          <a:bodyPr/>
          <a:lstStyle/>
          <a:p>
            <a:fld id="{E79C3401-5844-C146-B4C6-D790C617A16E}" type="slidenum">
              <a:rPr lang="en-US" smtClean="0"/>
              <a:t>35</a:t>
            </a:fld>
            <a:endParaRPr lang="en-US"/>
          </a:p>
        </p:txBody>
      </p:sp>
    </p:spTree>
    <p:extLst>
      <p:ext uri="{BB962C8B-B14F-4D97-AF65-F5344CB8AC3E}">
        <p14:creationId xmlns:p14="http://schemas.microsoft.com/office/powerpoint/2010/main" val="954388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tell you all the ways we don’t value this work or these people</a:t>
            </a:r>
            <a:endParaRPr lang="en-US" dirty="0"/>
          </a:p>
        </p:txBody>
      </p:sp>
      <p:sp>
        <p:nvSpPr>
          <p:cNvPr id="4" name="Slide Number Placeholder 3"/>
          <p:cNvSpPr>
            <a:spLocks noGrp="1"/>
          </p:cNvSpPr>
          <p:nvPr>
            <p:ph type="sldNum" sz="quarter" idx="10"/>
          </p:nvPr>
        </p:nvSpPr>
        <p:spPr/>
        <p:txBody>
          <a:bodyPr/>
          <a:lstStyle/>
          <a:p>
            <a:fld id="{E79C3401-5844-C146-B4C6-D790C617A16E}" type="slidenum">
              <a:rPr lang="en-US" smtClean="0"/>
              <a:t>36</a:t>
            </a:fld>
            <a:endParaRPr lang="en-US"/>
          </a:p>
        </p:txBody>
      </p:sp>
    </p:spTree>
    <p:extLst>
      <p:ext uri="{BB962C8B-B14F-4D97-AF65-F5344CB8AC3E}">
        <p14:creationId xmlns:p14="http://schemas.microsoft.com/office/powerpoint/2010/main" val="954388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paint a picture</a:t>
            </a:r>
            <a:r>
              <a:rPr lang="en-US" baseline="0" dirty="0" smtClean="0"/>
              <a:t> of what it looks like when they are valued in terms of research progress and happy researchers</a:t>
            </a:r>
            <a:endParaRPr lang="en-US" dirty="0"/>
          </a:p>
        </p:txBody>
      </p:sp>
      <p:sp>
        <p:nvSpPr>
          <p:cNvPr id="4" name="Slide Number Placeholder 3"/>
          <p:cNvSpPr>
            <a:spLocks noGrp="1"/>
          </p:cNvSpPr>
          <p:nvPr>
            <p:ph type="sldNum" sz="quarter" idx="10"/>
          </p:nvPr>
        </p:nvSpPr>
        <p:spPr/>
        <p:txBody>
          <a:bodyPr/>
          <a:lstStyle/>
          <a:p>
            <a:fld id="{E79C3401-5844-C146-B4C6-D790C617A16E}" type="slidenum">
              <a:rPr lang="en-US" smtClean="0"/>
              <a:t>37</a:t>
            </a:fld>
            <a:endParaRPr lang="en-US"/>
          </a:p>
        </p:txBody>
      </p:sp>
    </p:spTree>
    <p:extLst>
      <p:ext uri="{BB962C8B-B14F-4D97-AF65-F5344CB8AC3E}">
        <p14:creationId xmlns:p14="http://schemas.microsoft.com/office/powerpoint/2010/main" val="3302931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253212F-CCA2-F049-823F-A21ADCD57745}" type="datetimeFigureOut">
              <a:rPr lang="en-US" smtClean="0"/>
              <a:t>2/21/17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7D1212-40FA-B243-9E65-022F5B088630}" type="slidenum">
              <a:rPr lang="en-US" smtClean="0"/>
              <a:t>‹#›</a:t>
            </a:fld>
            <a:endParaRPr lang="en-US"/>
          </a:p>
        </p:txBody>
      </p:sp>
    </p:spTree>
    <p:extLst>
      <p:ext uri="{BB962C8B-B14F-4D97-AF65-F5344CB8AC3E}">
        <p14:creationId xmlns:p14="http://schemas.microsoft.com/office/powerpoint/2010/main" val="3470713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53212F-CCA2-F049-823F-A21ADCD57745}" type="datetimeFigureOut">
              <a:rPr lang="en-US" smtClean="0"/>
              <a:t>2/21/17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7D1212-40FA-B243-9E65-022F5B088630}" type="slidenum">
              <a:rPr lang="en-US" smtClean="0"/>
              <a:t>‹#›</a:t>
            </a:fld>
            <a:endParaRPr lang="en-US"/>
          </a:p>
        </p:txBody>
      </p:sp>
    </p:spTree>
    <p:extLst>
      <p:ext uri="{BB962C8B-B14F-4D97-AF65-F5344CB8AC3E}">
        <p14:creationId xmlns:p14="http://schemas.microsoft.com/office/powerpoint/2010/main" val="3035171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53212F-CCA2-F049-823F-A21ADCD57745}" type="datetimeFigureOut">
              <a:rPr lang="en-US" smtClean="0"/>
              <a:t>2/21/17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7D1212-40FA-B243-9E65-022F5B088630}" type="slidenum">
              <a:rPr lang="en-US" smtClean="0"/>
              <a:t>‹#›</a:t>
            </a:fld>
            <a:endParaRPr lang="en-US"/>
          </a:p>
        </p:txBody>
      </p:sp>
    </p:spTree>
    <p:extLst>
      <p:ext uri="{BB962C8B-B14F-4D97-AF65-F5344CB8AC3E}">
        <p14:creationId xmlns:p14="http://schemas.microsoft.com/office/powerpoint/2010/main" val="2767271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53212F-CCA2-F049-823F-A21ADCD57745}" type="datetimeFigureOut">
              <a:rPr lang="en-US" smtClean="0"/>
              <a:t>2/21/17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7D1212-40FA-B243-9E65-022F5B088630}" type="slidenum">
              <a:rPr lang="en-US" smtClean="0"/>
              <a:t>‹#›</a:t>
            </a:fld>
            <a:endParaRPr lang="en-US"/>
          </a:p>
        </p:txBody>
      </p:sp>
    </p:spTree>
    <p:extLst>
      <p:ext uri="{BB962C8B-B14F-4D97-AF65-F5344CB8AC3E}">
        <p14:creationId xmlns:p14="http://schemas.microsoft.com/office/powerpoint/2010/main" val="791656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53212F-CCA2-F049-823F-A21ADCD57745}" type="datetimeFigureOut">
              <a:rPr lang="en-US" smtClean="0"/>
              <a:t>2/21/17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7D1212-40FA-B243-9E65-022F5B088630}" type="slidenum">
              <a:rPr lang="en-US" smtClean="0"/>
              <a:t>‹#›</a:t>
            </a:fld>
            <a:endParaRPr lang="en-US"/>
          </a:p>
        </p:txBody>
      </p:sp>
    </p:spTree>
    <p:extLst>
      <p:ext uri="{BB962C8B-B14F-4D97-AF65-F5344CB8AC3E}">
        <p14:creationId xmlns:p14="http://schemas.microsoft.com/office/powerpoint/2010/main" val="1748555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253212F-CCA2-F049-823F-A21ADCD57745}" type="datetimeFigureOut">
              <a:rPr lang="en-US" smtClean="0"/>
              <a:t>2/21/17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7D1212-40FA-B243-9E65-022F5B088630}" type="slidenum">
              <a:rPr lang="en-US" smtClean="0"/>
              <a:t>‹#›</a:t>
            </a:fld>
            <a:endParaRPr lang="en-US"/>
          </a:p>
        </p:txBody>
      </p:sp>
    </p:spTree>
    <p:extLst>
      <p:ext uri="{BB962C8B-B14F-4D97-AF65-F5344CB8AC3E}">
        <p14:creationId xmlns:p14="http://schemas.microsoft.com/office/powerpoint/2010/main" val="3325855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253212F-CCA2-F049-823F-A21ADCD57745}" type="datetimeFigureOut">
              <a:rPr lang="en-US" smtClean="0"/>
              <a:t>2/21/17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7D1212-40FA-B243-9E65-022F5B088630}" type="slidenum">
              <a:rPr lang="en-US" smtClean="0"/>
              <a:t>‹#›</a:t>
            </a:fld>
            <a:endParaRPr lang="en-US"/>
          </a:p>
        </p:txBody>
      </p:sp>
    </p:spTree>
    <p:extLst>
      <p:ext uri="{BB962C8B-B14F-4D97-AF65-F5344CB8AC3E}">
        <p14:creationId xmlns:p14="http://schemas.microsoft.com/office/powerpoint/2010/main" val="3619093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253212F-CCA2-F049-823F-A21ADCD57745}" type="datetimeFigureOut">
              <a:rPr lang="en-US" smtClean="0"/>
              <a:t>2/21/17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7D1212-40FA-B243-9E65-022F5B088630}" type="slidenum">
              <a:rPr lang="en-US" smtClean="0"/>
              <a:t>‹#›</a:t>
            </a:fld>
            <a:endParaRPr lang="en-US"/>
          </a:p>
        </p:txBody>
      </p:sp>
    </p:spTree>
    <p:extLst>
      <p:ext uri="{BB962C8B-B14F-4D97-AF65-F5344CB8AC3E}">
        <p14:creationId xmlns:p14="http://schemas.microsoft.com/office/powerpoint/2010/main" val="627418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3212F-CCA2-F049-823F-A21ADCD57745}" type="datetimeFigureOut">
              <a:rPr lang="en-US" smtClean="0"/>
              <a:t>2/21/17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7D1212-40FA-B243-9E65-022F5B088630}" type="slidenum">
              <a:rPr lang="en-US" smtClean="0"/>
              <a:t>‹#›</a:t>
            </a:fld>
            <a:endParaRPr lang="en-US"/>
          </a:p>
        </p:txBody>
      </p:sp>
    </p:spTree>
    <p:extLst>
      <p:ext uri="{BB962C8B-B14F-4D97-AF65-F5344CB8AC3E}">
        <p14:creationId xmlns:p14="http://schemas.microsoft.com/office/powerpoint/2010/main" val="3558920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53212F-CCA2-F049-823F-A21ADCD57745}" type="datetimeFigureOut">
              <a:rPr lang="en-US" smtClean="0"/>
              <a:t>2/21/17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7D1212-40FA-B243-9E65-022F5B088630}" type="slidenum">
              <a:rPr lang="en-US" smtClean="0"/>
              <a:t>‹#›</a:t>
            </a:fld>
            <a:endParaRPr lang="en-US"/>
          </a:p>
        </p:txBody>
      </p:sp>
    </p:spTree>
    <p:extLst>
      <p:ext uri="{BB962C8B-B14F-4D97-AF65-F5344CB8AC3E}">
        <p14:creationId xmlns:p14="http://schemas.microsoft.com/office/powerpoint/2010/main" val="4089993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53212F-CCA2-F049-823F-A21ADCD57745}" type="datetimeFigureOut">
              <a:rPr lang="en-US" smtClean="0"/>
              <a:t>2/21/17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7D1212-40FA-B243-9E65-022F5B088630}" type="slidenum">
              <a:rPr lang="en-US" smtClean="0"/>
              <a:t>‹#›</a:t>
            </a:fld>
            <a:endParaRPr lang="en-US"/>
          </a:p>
        </p:txBody>
      </p:sp>
    </p:spTree>
    <p:extLst>
      <p:ext uri="{BB962C8B-B14F-4D97-AF65-F5344CB8AC3E}">
        <p14:creationId xmlns:p14="http://schemas.microsoft.com/office/powerpoint/2010/main" val="14799025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53212F-CCA2-F049-823F-A21ADCD57745}" type="datetimeFigureOut">
              <a:rPr lang="en-US" smtClean="0"/>
              <a:t>2/21/17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7D1212-40FA-B243-9E65-022F5B088630}" type="slidenum">
              <a:rPr lang="en-US" smtClean="0"/>
              <a:t>‹#›</a:t>
            </a:fld>
            <a:endParaRPr lang="en-US"/>
          </a:p>
        </p:txBody>
      </p:sp>
    </p:spTree>
    <p:extLst>
      <p:ext uri="{BB962C8B-B14F-4D97-AF65-F5344CB8AC3E}">
        <p14:creationId xmlns:p14="http://schemas.microsoft.com/office/powerpoint/2010/main" val="501689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 Id="rId3" Type="http://schemas.openxmlformats.org/officeDocument/2006/relationships/image" Target="../media/image1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4707"/>
            <a:ext cx="8229600" cy="2575966"/>
          </a:xfrm>
        </p:spPr>
        <p:txBody>
          <a:bodyPr>
            <a:normAutofit fontScale="90000"/>
          </a:bodyPr>
          <a:lstStyle/>
          <a:p>
            <a:r>
              <a:rPr lang="en-US" dirty="0" smtClean="0">
                <a:latin typeface="Arial"/>
                <a:cs typeface="Arial"/>
              </a:rPr>
              <a:t>Democratizing and supporting software development: </a:t>
            </a:r>
            <a:br>
              <a:rPr lang="en-US" dirty="0" smtClean="0">
                <a:latin typeface="Arial"/>
                <a:cs typeface="Arial"/>
              </a:rPr>
            </a:br>
            <a:r>
              <a:rPr lang="en-US" dirty="0" smtClean="0">
                <a:latin typeface="Arial"/>
                <a:cs typeface="Arial"/>
              </a:rPr>
              <a:t>a pathway to sustainable software</a:t>
            </a:r>
            <a:endParaRPr lang="en-US" dirty="0">
              <a:latin typeface="Arial"/>
              <a:cs typeface="Arial"/>
            </a:endParaRPr>
          </a:p>
        </p:txBody>
      </p:sp>
      <p:sp>
        <p:nvSpPr>
          <p:cNvPr id="3" name="Content Placeholder 2"/>
          <p:cNvSpPr>
            <a:spLocks noGrp="1"/>
          </p:cNvSpPr>
          <p:nvPr>
            <p:ph idx="1"/>
          </p:nvPr>
        </p:nvSpPr>
        <p:spPr>
          <a:xfrm>
            <a:off x="349107" y="5349949"/>
            <a:ext cx="8229600" cy="1188878"/>
          </a:xfrm>
        </p:spPr>
        <p:txBody>
          <a:bodyPr>
            <a:normAutofit/>
          </a:bodyPr>
          <a:lstStyle/>
          <a:p>
            <a:pPr marL="0" indent="0">
              <a:buNone/>
            </a:pPr>
            <a:r>
              <a:rPr lang="en-US" sz="2800" dirty="0" smtClean="0">
                <a:latin typeface="Arial"/>
                <a:cs typeface="Arial"/>
              </a:rPr>
              <a:t>Tracy K. Teal, PhD</a:t>
            </a:r>
          </a:p>
          <a:p>
            <a:pPr marL="0" indent="0">
              <a:buNone/>
            </a:pPr>
            <a:r>
              <a:rPr lang="en-US" sz="2800" dirty="0" smtClean="0">
                <a:latin typeface="Arial"/>
                <a:cs typeface="Arial"/>
              </a:rPr>
              <a:t>@</a:t>
            </a:r>
            <a:r>
              <a:rPr lang="en-US" sz="2800" dirty="0" err="1" smtClean="0">
                <a:latin typeface="Arial"/>
                <a:cs typeface="Arial"/>
              </a:rPr>
              <a:t>tracykteal</a:t>
            </a:r>
            <a:r>
              <a:rPr lang="en-US" sz="2800" dirty="0" smtClean="0">
                <a:latin typeface="Arial"/>
                <a:cs typeface="Arial"/>
              </a:rPr>
              <a:t>, @</a:t>
            </a:r>
            <a:r>
              <a:rPr lang="en-US" sz="2800" dirty="0" err="1" smtClean="0">
                <a:latin typeface="Arial"/>
                <a:cs typeface="Arial"/>
              </a:rPr>
              <a:t>datacarpentry</a:t>
            </a:r>
            <a:endParaRPr lang="en-US" sz="2800" dirty="0">
              <a:latin typeface="Arial"/>
              <a:cs typeface="Arial"/>
            </a:endParaRPr>
          </a:p>
        </p:txBody>
      </p:sp>
    </p:spTree>
    <p:extLst>
      <p:ext uri="{BB962C8B-B14F-4D97-AF65-F5344CB8AC3E}">
        <p14:creationId xmlns:p14="http://schemas.microsoft.com/office/powerpoint/2010/main" val="2664668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451079983"/>
              </p:ext>
            </p:extLst>
          </p:nvPr>
        </p:nvGraphicFramePr>
        <p:xfrm>
          <a:off x="362616" y="978741"/>
          <a:ext cx="8487504" cy="4506308"/>
        </p:xfrm>
        <a:graphic>
          <a:graphicData uri="http://schemas.openxmlformats.org/drawingml/2006/table">
            <a:tbl>
              <a:tblPr firstRow="1" lastRow="1" bandRow="1">
                <a:tableStyleId>{E8034E78-7F5D-4C2E-B375-FC64B27BC917}</a:tableStyleId>
              </a:tblPr>
              <a:tblGrid>
                <a:gridCol w="2829168"/>
                <a:gridCol w="2829168"/>
                <a:gridCol w="2829168"/>
              </a:tblGrid>
              <a:tr h="718945">
                <a:tc>
                  <a:txBody>
                    <a:bodyPr/>
                    <a:lstStyle/>
                    <a:p>
                      <a:endParaRPr lang="en-US" dirty="0">
                        <a:latin typeface="Verdana"/>
                        <a:cs typeface="Verdan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latin typeface="Verdana"/>
                          <a:cs typeface="Verdana"/>
                        </a:rPr>
                        <a:t>Software as a Service</a:t>
                      </a:r>
                      <a:endParaRPr lang="en-US" dirty="0">
                        <a:latin typeface="Verdana"/>
                        <a:cs typeface="Verdan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latin typeface="Verdana"/>
                          <a:cs typeface="Verdana"/>
                        </a:rPr>
                        <a:t>Research</a:t>
                      </a:r>
                      <a:r>
                        <a:rPr lang="en-US" baseline="0" dirty="0" smtClean="0">
                          <a:latin typeface="Verdana"/>
                          <a:cs typeface="Verdana"/>
                        </a:rPr>
                        <a:t> Driven Software</a:t>
                      </a:r>
                      <a:endParaRPr lang="en-US" dirty="0">
                        <a:latin typeface="Verdana"/>
                        <a:cs typeface="Verdan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1240918">
                <a:tc>
                  <a:txBody>
                    <a:bodyPr/>
                    <a:lstStyle/>
                    <a:p>
                      <a:r>
                        <a:rPr lang="en-US" sz="2000" dirty="0" smtClean="0">
                          <a:solidFill>
                            <a:schemeClr val="tx1"/>
                          </a:solidFill>
                          <a:latin typeface="Verdana"/>
                          <a:cs typeface="Verdana"/>
                        </a:rPr>
                        <a:t>Number of people</a:t>
                      </a:r>
                      <a:r>
                        <a:rPr lang="en-US" sz="2000" baseline="0" dirty="0" smtClean="0">
                          <a:solidFill>
                            <a:schemeClr val="tx1"/>
                          </a:solidFill>
                          <a:latin typeface="Verdana"/>
                          <a:cs typeface="Verdana"/>
                        </a:rPr>
                        <a:t> with problem</a:t>
                      </a:r>
                      <a:endParaRPr lang="en-US" sz="2000" dirty="0">
                        <a:solidFill>
                          <a:schemeClr val="tx1"/>
                        </a:solidFill>
                        <a:latin typeface="Verdana"/>
                        <a:cs typeface="Verdan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solidFill>
                            <a:schemeClr val="tx1"/>
                          </a:solidFill>
                          <a:latin typeface="Verdana"/>
                          <a:cs typeface="Verdana"/>
                        </a:rPr>
                        <a:t>Many</a:t>
                      </a:r>
                      <a:endParaRPr lang="en-US" sz="2000" dirty="0">
                        <a:solidFill>
                          <a:schemeClr val="tx1"/>
                        </a:solidFill>
                        <a:latin typeface="Verdana"/>
                        <a:cs typeface="Verdan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solidFill>
                            <a:schemeClr val="tx1"/>
                          </a:solidFill>
                          <a:latin typeface="Verdana"/>
                          <a:cs typeface="Verdana"/>
                        </a:rPr>
                        <a:t>1 to not-that-many</a:t>
                      </a:r>
                      <a:endParaRPr lang="en-US" sz="2000" dirty="0">
                        <a:solidFill>
                          <a:schemeClr val="tx1"/>
                        </a:solidFill>
                        <a:latin typeface="Verdana"/>
                        <a:cs typeface="Verdan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73706">
                <a:tc>
                  <a:txBody>
                    <a:bodyPr/>
                    <a:lstStyle/>
                    <a:p>
                      <a:r>
                        <a:rPr lang="en-US" sz="2000" dirty="0" smtClean="0">
                          <a:solidFill>
                            <a:schemeClr val="tx1"/>
                          </a:solidFill>
                          <a:latin typeface="Verdana"/>
                          <a:cs typeface="Verdana"/>
                        </a:rPr>
                        <a:t>Understanding of problem</a:t>
                      </a:r>
                      <a:endParaRPr lang="en-US" sz="2000" dirty="0">
                        <a:solidFill>
                          <a:schemeClr val="tx1"/>
                        </a:solidFill>
                        <a:latin typeface="Verdana"/>
                        <a:cs typeface="Verdan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solidFill>
                            <a:schemeClr val="tx1"/>
                          </a:solidFill>
                          <a:latin typeface="Verdana"/>
                          <a:cs typeface="Verdana"/>
                        </a:rPr>
                        <a:t>Good</a:t>
                      </a:r>
                      <a:endParaRPr lang="en-US" sz="2000" dirty="0">
                        <a:solidFill>
                          <a:schemeClr val="tx1"/>
                        </a:solidFill>
                        <a:latin typeface="Verdana"/>
                        <a:cs typeface="Verdan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solidFill>
                            <a:schemeClr val="tx1"/>
                          </a:solidFill>
                          <a:latin typeface="Verdana"/>
                          <a:cs typeface="Verdana"/>
                        </a:rPr>
                        <a:t>Low at start</a:t>
                      </a:r>
                      <a:endParaRPr lang="en-US" sz="2000" dirty="0">
                        <a:solidFill>
                          <a:schemeClr val="tx1"/>
                        </a:solidFill>
                        <a:latin typeface="Verdana"/>
                        <a:cs typeface="Verdan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1772739">
                <a:tc>
                  <a:txBody>
                    <a:bodyPr/>
                    <a:lstStyle/>
                    <a:p>
                      <a:r>
                        <a:rPr lang="en-US" sz="2000" b="0" dirty="0" smtClean="0">
                          <a:solidFill>
                            <a:schemeClr val="tx1"/>
                          </a:solidFill>
                          <a:latin typeface="Verdana"/>
                          <a:cs typeface="Verdana"/>
                        </a:rPr>
                        <a:t>Need for</a:t>
                      </a:r>
                      <a:r>
                        <a:rPr lang="en-US" sz="2000" b="0" baseline="0" dirty="0" smtClean="0">
                          <a:solidFill>
                            <a:schemeClr val="tx1"/>
                          </a:solidFill>
                          <a:latin typeface="Verdana"/>
                          <a:cs typeface="Verdana"/>
                        </a:rPr>
                        <a:t> users to understand software implementation</a:t>
                      </a:r>
                      <a:endParaRPr lang="en-US" sz="2000" b="0" dirty="0">
                        <a:solidFill>
                          <a:schemeClr val="tx1"/>
                        </a:solidFill>
                        <a:latin typeface="Verdana"/>
                        <a:cs typeface="Verdan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b="0" dirty="0" smtClean="0">
                          <a:solidFill>
                            <a:schemeClr val="tx1"/>
                          </a:solidFill>
                          <a:latin typeface="Verdana"/>
                          <a:cs typeface="Verdana"/>
                        </a:rPr>
                        <a:t>Low</a:t>
                      </a:r>
                      <a:endParaRPr lang="en-US" sz="2000" b="0" dirty="0">
                        <a:solidFill>
                          <a:schemeClr val="tx1"/>
                        </a:solidFill>
                        <a:latin typeface="Verdana"/>
                        <a:cs typeface="Verdan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b="0" dirty="0" smtClean="0">
                          <a:solidFill>
                            <a:schemeClr val="tx1"/>
                          </a:solidFill>
                          <a:latin typeface="Verdana"/>
                          <a:cs typeface="Verdana"/>
                        </a:rPr>
                        <a:t>High</a:t>
                      </a:r>
                      <a:endParaRPr lang="en-US" sz="2000" b="0" dirty="0">
                        <a:solidFill>
                          <a:schemeClr val="tx1"/>
                        </a:solidFill>
                        <a:latin typeface="Verdana"/>
                        <a:cs typeface="Verdan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88461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3894" y="1873735"/>
            <a:ext cx="7772400" cy="1470025"/>
          </a:xfrm>
        </p:spPr>
        <p:txBody>
          <a:bodyPr/>
          <a:lstStyle/>
          <a:p>
            <a:r>
              <a:rPr lang="en-US" dirty="0" smtClean="0">
                <a:latin typeface="Verdana"/>
                <a:cs typeface="Verdana"/>
              </a:rPr>
              <a:t>Software   as a Service</a:t>
            </a:r>
            <a:endParaRPr lang="en-US" dirty="0">
              <a:latin typeface="Verdana"/>
              <a:cs typeface="Verdana"/>
            </a:endParaRPr>
          </a:p>
        </p:txBody>
      </p:sp>
      <p:sp>
        <p:nvSpPr>
          <p:cNvPr id="5" name="Rectangle 4"/>
          <p:cNvSpPr/>
          <p:nvPr/>
        </p:nvSpPr>
        <p:spPr>
          <a:xfrm rot="20027806">
            <a:off x="3850834" y="1616339"/>
            <a:ext cx="1253168" cy="923330"/>
          </a:xfrm>
          <a:prstGeom prst="rect">
            <a:avLst/>
          </a:prstGeom>
          <a:noFill/>
        </p:spPr>
        <p:txBody>
          <a:bodyPr wrap="none" lIns="91440" tIns="45720" rIns="91440" bIns="45720">
            <a:spAutoFit/>
          </a:bodyPr>
          <a:lstStyle/>
          <a:p>
            <a:pPr algn="ctr"/>
            <a:r>
              <a:rPr lang="en-US" sz="54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Not</a:t>
            </a:r>
            <a:endParaRPr lang="en-US"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3831619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4836"/>
            <a:ext cx="8229600" cy="6210150"/>
          </a:xfrm>
        </p:spPr>
        <p:txBody>
          <a:bodyPr>
            <a:normAutofit/>
          </a:bodyPr>
          <a:lstStyle/>
          <a:p>
            <a:r>
              <a:rPr lang="en-US" dirty="0"/>
              <a:t>W</a:t>
            </a:r>
            <a:r>
              <a:rPr lang="en-US" dirty="0" smtClean="0"/>
              <a:t>e </a:t>
            </a:r>
            <a:r>
              <a:rPr lang="en-US" dirty="0" smtClean="0"/>
              <a:t>must </a:t>
            </a:r>
            <a:r>
              <a:rPr lang="en-US" dirty="0" smtClean="0"/>
              <a:t>value the skills and the people as integral to the research process.</a:t>
            </a:r>
            <a:r>
              <a:rPr lang="en-US" dirty="0"/>
              <a:t/>
            </a:r>
            <a:br>
              <a:rPr lang="en-US" dirty="0"/>
            </a:br>
            <a:r>
              <a:rPr lang="en-US" dirty="0" smtClean="0"/>
              <a:t/>
            </a:r>
            <a:br>
              <a:rPr lang="en-US" dirty="0" smtClean="0"/>
            </a:br>
            <a:endParaRPr lang="en-US" dirty="0"/>
          </a:p>
        </p:txBody>
      </p:sp>
    </p:spTree>
    <p:extLst>
      <p:ext uri="{BB962C8B-B14F-4D97-AF65-F5344CB8AC3E}">
        <p14:creationId xmlns:p14="http://schemas.microsoft.com/office/powerpoint/2010/main" val="3645980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3116"/>
            <a:ext cx="8229600" cy="4494382"/>
          </a:xfrm>
        </p:spPr>
        <p:txBody>
          <a:bodyPr>
            <a:normAutofit/>
          </a:bodyPr>
          <a:lstStyle/>
          <a:p>
            <a:r>
              <a:rPr lang="en-US" dirty="0" smtClean="0">
                <a:latin typeface="Verdana"/>
                <a:cs typeface="Verdana"/>
              </a:rPr>
              <a:t>In a world of almost infinite data, code and software is what turns data into information &amp; knowledge</a:t>
            </a:r>
            <a:endParaRPr lang="en-US" dirty="0">
              <a:latin typeface="Verdana"/>
              <a:cs typeface="Verdana"/>
            </a:endParaRPr>
          </a:p>
        </p:txBody>
      </p:sp>
    </p:spTree>
    <p:extLst>
      <p:ext uri="{BB962C8B-B14F-4D97-AF65-F5344CB8AC3E}">
        <p14:creationId xmlns:p14="http://schemas.microsoft.com/office/powerpoint/2010/main" val="977572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923116"/>
            <a:ext cx="8229600" cy="4494382"/>
          </a:xfrm>
        </p:spPr>
        <p:txBody>
          <a:bodyPr>
            <a:normAutofit fontScale="90000"/>
          </a:bodyPr>
          <a:lstStyle/>
          <a:p>
            <a:r>
              <a:rPr lang="en-US" dirty="0" smtClean="0">
                <a:latin typeface="Verdana"/>
                <a:cs typeface="Verdana"/>
              </a:rPr>
              <a:t>If we in academia want to stay in the discovery game, we cannot outsource our software development or have our people’s best career options be analysis of click rates</a:t>
            </a:r>
            <a:endParaRPr lang="en-US" dirty="0">
              <a:latin typeface="Verdana"/>
              <a:cs typeface="Verdana"/>
            </a:endParaRPr>
          </a:p>
        </p:txBody>
      </p:sp>
    </p:spTree>
    <p:extLst>
      <p:ext uri="{BB962C8B-B14F-4D97-AF65-F5344CB8AC3E}">
        <p14:creationId xmlns:p14="http://schemas.microsoft.com/office/powerpoint/2010/main" val="38877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Cultural change!</a:t>
            </a:r>
            <a:endParaRPr lang="en-US" dirty="0"/>
          </a:p>
        </p:txBody>
      </p:sp>
      <p:pic>
        <p:nvPicPr>
          <p:cNvPr id="4" name="Picture 3" descr="books-1655783_192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493" y="1473199"/>
            <a:ext cx="7329270" cy="4889997"/>
          </a:xfrm>
          <a:prstGeom prst="rect">
            <a:avLst/>
          </a:prstGeom>
        </p:spPr>
      </p:pic>
    </p:spTree>
    <p:extLst>
      <p:ext uri="{BB962C8B-B14F-4D97-AF65-F5344CB8AC3E}">
        <p14:creationId xmlns:p14="http://schemas.microsoft.com/office/powerpoint/2010/main" val="1430850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963"/>
            <a:ext cx="8229600" cy="1143000"/>
          </a:xfrm>
        </p:spPr>
        <p:txBody>
          <a:bodyPr>
            <a:normAutofit fontScale="90000"/>
          </a:bodyPr>
          <a:lstStyle/>
          <a:p>
            <a:r>
              <a:rPr lang="en-US" dirty="0" smtClean="0"/>
              <a:t>What can we do now to support software not as a service?</a:t>
            </a:r>
            <a:endParaRPr lang="en-US" dirty="0"/>
          </a:p>
        </p:txBody>
      </p:sp>
    </p:spTree>
    <p:extLst>
      <p:ext uri="{BB962C8B-B14F-4D97-AF65-F5344CB8AC3E}">
        <p14:creationId xmlns:p14="http://schemas.microsoft.com/office/powerpoint/2010/main" val="844237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8364" y="1233846"/>
            <a:ext cx="6217548" cy="4413323"/>
          </a:xfrm>
        </p:spPr>
        <p:txBody>
          <a:bodyPr>
            <a:normAutofit/>
          </a:bodyPr>
          <a:lstStyle/>
          <a:p>
            <a:pPr algn="l"/>
            <a:r>
              <a:rPr lang="en-US" dirty="0" smtClean="0">
                <a:latin typeface="Arial"/>
                <a:cs typeface="Arial"/>
              </a:rPr>
              <a:t>1. Build local talent</a:t>
            </a:r>
            <a:br>
              <a:rPr lang="en-US" dirty="0" smtClean="0">
                <a:latin typeface="Arial"/>
                <a:cs typeface="Arial"/>
              </a:rPr>
            </a:br>
            <a:r>
              <a:rPr lang="en-US" dirty="0" smtClean="0">
                <a:latin typeface="Arial"/>
                <a:cs typeface="Arial"/>
              </a:rPr>
              <a:t/>
            </a:r>
            <a:br>
              <a:rPr lang="en-US" dirty="0" smtClean="0">
                <a:latin typeface="Arial"/>
                <a:cs typeface="Arial"/>
              </a:rPr>
            </a:br>
            <a:r>
              <a:rPr lang="en-US" dirty="0" smtClean="0">
                <a:latin typeface="Arial"/>
                <a:cs typeface="Arial"/>
              </a:rPr>
              <a:t>2. Support development</a:t>
            </a:r>
            <a:br>
              <a:rPr lang="en-US" dirty="0" smtClean="0">
                <a:latin typeface="Arial"/>
                <a:cs typeface="Arial"/>
              </a:rPr>
            </a:br>
            <a:r>
              <a:rPr lang="en-US" dirty="0" smtClean="0">
                <a:latin typeface="Arial"/>
                <a:cs typeface="Arial"/>
              </a:rPr>
              <a:t/>
            </a:r>
            <a:br>
              <a:rPr lang="en-US" dirty="0" smtClean="0">
                <a:latin typeface="Arial"/>
                <a:cs typeface="Arial"/>
              </a:rPr>
            </a:br>
            <a:r>
              <a:rPr lang="en-US" dirty="0" smtClean="0">
                <a:latin typeface="Arial"/>
                <a:cs typeface="Arial"/>
              </a:rPr>
              <a:t>3. Collaborate</a:t>
            </a:r>
            <a:br>
              <a:rPr lang="en-US" dirty="0" smtClean="0">
                <a:latin typeface="Arial"/>
                <a:cs typeface="Arial"/>
              </a:rPr>
            </a:br>
            <a:endParaRPr lang="en-US" dirty="0">
              <a:latin typeface="Arial"/>
              <a:cs typeface="Arial"/>
            </a:endParaRPr>
          </a:p>
        </p:txBody>
      </p:sp>
    </p:spTree>
    <p:extLst>
      <p:ext uri="{BB962C8B-B14F-4D97-AF65-F5344CB8AC3E}">
        <p14:creationId xmlns:p14="http://schemas.microsoft.com/office/powerpoint/2010/main" val="3045214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52393"/>
            <a:ext cx="8229600" cy="1143000"/>
          </a:xfrm>
        </p:spPr>
        <p:txBody>
          <a:bodyPr/>
          <a:lstStyle/>
          <a:p>
            <a:r>
              <a:rPr lang="en-US" dirty="0" smtClean="0">
                <a:latin typeface="Arial"/>
                <a:cs typeface="Arial"/>
              </a:rPr>
              <a:t>Build local talent</a:t>
            </a:r>
            <a:endParaRPr lang="en-US" dirty="0">
              <a:latin typeface="Arial"/>
              <a:cs typeface="Arial"/>
            </a:endParaRPr>
          </a:p>
        </p:txBody>
      </p:sp>
    </p:spTree>
    <p:extLst>
      <p:ext uri="{BB962C8B-B14F-4D97-AF65-F5344CB8AC3E}">
        <p14:creationId xmlns:p14="http://schemas.microsoft.com/office/powerpoint/2010/main" val="3852730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nder-woman-1016324_19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7" y="702519"/>
            <a:ext cx="8111341" cy="5390662"/>
          </a:xfrm>
          <a:prstGeom prst="rect">
            <a:avLst/>
          </a:prstGeom>
        </p:spPr>
      </p:pic>
    </p:spTree>
    <p:extLst>
      <p:ext uri="{BB962C8B-B14F-4D97-AF65-F5344CB8AC3E}">
        <p14:creationId xmlns:p14="http://schemas.microsoft.com/office/powerpoint/2010/main" val="970086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hool-2051712_1280.jpg"/>
          <p:cNvPicPr>
            <a:picLocks noGrp="1" noChangeAspect="1"/>
          </p:cNvPicPr>
          <p:nvPr>
            <p:ph idx="1"/>
          </p:nvPr>
        </p:nvPicPr>
        <p:blipFill>
          <a:blip r:embed="rId2">
            <a:extLst>
              <a:ext uri="{28A0092B-C50C-407E-A947-70E740481C1C}">
                <a14:useLocalDpi xmlns:a14="http://schemas.microsoft.com/office/drawing/2010/main" val="0"/>
              </a:ext>
            </a:extLst>
          </a:blip>
          <a:srcRect t="8198" b="8198"/>
          <a:stretch>
            <a:fillRect/>
          </a:stretch>
        </p:blipFill>
        <p:spPr>
          <a:xfrm>
            <a:off x="457200" y="1086821"/>
            <a:ext cx="8229600" cy="4525963"/>
          </a:xfrm>
        </p:spPr>
      </p:pic>
    </p:spTree>
    <p:extLst>
      <p:ext uri="{BB962C8B-B14F-4D97-AF65-F5344CB8AC3E}">
        <p14:creationId xmlns:p14="http://schemas.microsoft.com/office/powerpoint/2010/main" val="2979685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library-1400312_1920.jpg"/>
          <p:cNvPicPr>
            <a:picLocks noGrp="1" noChangeAspect="1"/>
          </p:cNvPicPr>
          <p:nvPr>
            <p:ph idx="1"/>
          </p:nvPr>
        </p:nvPicPr>
        <p:blipFill>
          <a:blip r:embed="rId3">
            <a:extLst>
              <a:ext uri="{28A0092B-C50C-407E-A947-70E740481C1C}">
                <a14:useLocalDpi xmlns:a14="http://schemas.microsoft.com/office/drawing/2010/main" val="0"/>
              </a:ext>
            </a:extLst>
          </a:blip>
          <a:srcRect t="8753" b="8753"/>
          <a:stretch>
            <a:fillRect/>
          </a:stretch>
        </p:blipFill>
        <p:spPr>
          <a:xfrm>
            <a:off x="457200" y="1032781"/>
            <a:ext cx="8229600" cy="4525963"/>
          </a:xfrm>
        </p:spPr>
      </p:pic>
    </p:spTree>
    <p:extLst>
      <p:ext uri="{BB962C8B-B14F-4D97-AF65-F5344CB8AC3E}">
        <p14:creationId xmlns:p14="http://schemas.microsoft.com/office/powerpoint/2010/main" val="1732611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2027" y="1957482"/>
            <a:ext cx="8229600" cy="4525963"/>
          </a:xfrm>
        </p:spPr>
        <p:txBody>
          <a:bodyPr/>
          <a:lstStyle/>
          <a:p>
            <a:pPr>
              <a:buFont typeface="Wingdings" charset="2"/>
              <a:buChar char="q"/>
            </a:pPr>
            <a:r>
              <a:rPr lang="en-US" dirty="0" smtClean="0"/>
              <a:t> Understand the research problem</a:t>
            </a:r>
          </a:p>
          <a:p>
            <a:pPr>
              <a:buFont typeface="Wingdings" charset="2"/>
              <a:buChar char="q"/>
            </a:pPr>
            <a:r>
              <a:rPr lang="en-US" dirty="0"/>
              <a:t> </a:t>
            </a:r>
            <a:r>
              <a:rPr lang="en-US" dirty="0" smtClean="0"/>
              <a:t>Have the ability to learn new things</a:t>
            </a:r>
          </a:p>
          <a:p>
            <a:pPr>
              <a:buFont typeface="Wingdings" charset="2"/>
              <a:buChar char="q"/>
            </a:pPr>
            <a:r>
              <a:rPr lang="en-US" dirty="0"/>
              <a:t> </a:t>
            </a:r>
            <a:r>
              <a:rPr lang="en-US" dirty="0" smtClean="0"/>
              <a:t>Motivated to answer the questions</a:t>
            </a:r>
          </a:p>
          <a:p>
            <a:pPr>
              <a:buFont typeface="Wingdings" charset="2"/>
              <a:buChar char="q"/>
            </a:pPr>
            <a:r>
              <a:rPr lang="en-US" dirty="0"/>
              <a:t> </a:t>
            </a:r>
            <a:r>
              <a:rPr lang="en-US" dirty="0" smtClean="0"/>
              <a:t>Have computational skills </a:t>
            </a:r>
            <a:endParaRPr lang="en-US" dirty="0"/>
          </a:p>
        </p:txBody>
      </p:sp>
      <p:sp>
        <p:nvSpPr>
          <p:cNvPr id="4" name="Title 1"/>
          <p:cNvSpPr>
            <a:spLocks noGrp="1"/>
          </p:cNvSpPr>
          <p:nvPr>
            <p:ph type="title"/>
          </p:nvPr>
        </p:nvSpPr>
        <p:spPr>
          <a:xfrm>
            <a:off x="482027" y="517263"/>
            <a:ext cx="8229600" cy="1143000"/>
          </a:xfrm>
        </p:spPr>
        <p:txBody>
          <a:bodyPr/>
          <a:lstStyle/>
          <a:p>
            <a:r>
              <a:rPr lang="en-US" dirty="0" smtClean="0">
                <a:latin typeface="Arial"/>
                <a:cs typeface="Arial"/>
              </a:rPr>
              <a:t>Current researchers</a:t>
            </a:r>
            <a:endParaRPr lang="en-US" dirty="0">
              <a:latin typeface="Arial"/>
              <a:cs typeface="Arial"/>
            </a:endParaRPr>
          </a:p>
        </p:txBody>
      </p:sp>
      <p:pic>
        <p:nvPicPr>
          <p:cNvPr id="5" name="Picture 4" descr="check-mark-2025986_6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55" y="2038542"/>
            <a:ext cx="360206" cy="265652"/>
          </a:xfrm>
          <a:prstGeom prst="rect">
            <a:avLst/>
          </a:prstGeom>
        </p:spPr>
      </p:pic>
      <p:pic>
        <p:nvPicPr>
          <p:cNvPr id="6" name="Picture 5" descr="check-mark-2025986_6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55" y="2636771"/>
            <a:ext cx="360206" cy="265652"/>
          </a:xfrm>
          <a:prstGeom prst="rect">
            <a:avLst/>
          </a:prstGeom>
        </p:spPr>
      </p:pic>
      <p:pic>
        <p:nvPicPr>
          <p:cNvPr id="7" name="Picture 6" descr="check-mark-2025986_6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55" y="3204190"/>
            <a:ext cx="360206" cy="265652"/>
          </a:xfrm>
          <a:prstGeom prst="rect">
            <a:avLst/>
          </a:prstGeom>
        </p:spPr>
      </p:pic>
    </p:spTree>
    <p:extLst>
      <p:ext uri="{BB962C8B-B14F-4D97-AF65-F5344CB8AC3E}">
        <p14:creationId xmlns:p14="http://schemas.microsoft.com/office/powerpoint/2010/main" val="1790650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50553"/>
          <a:stretch/>
        </p:blipFill>
        <p:spPr>
          <a:xfrm>
            <a:off x="1634908" y="1986841"/>
            <a:ext cx="5124687" cy="4036787"/>
          </a:xfrm>
          <a:prstGeom prst="rect">
            <a:avLst/>
          </a:prstGeom>
        </p:spPr>
      </p:pic>
      <p:sp>
        <p:nvSpPr>
          <p:cNvPr id="9" name="Title 1"/>
          <p:cNvSpPr>
            <a:spLocks noGrp="1"/>
          </p:cNvSpPr>
          <p:nvPr>
            <p:ph type="title"/>
          </p:nvPr>
        </p:nvSpPr>
        <p:spPr>
          <a:xfrm>
            <a:off x="457200" y="396227"/>
            <a:ext cx="8229600" cy="1143000"/>
          </a:xfrm>
        </p:spPr>
        <p:txBody>
          <a:bodyPr>
            <a:normAutofit/>
          </a:bodyPr>
          <a:lstStyle/>
          <a:p>
            <a:r>
              <a:rPr lang="en-US" sz="3200" dirty="0" smtClean="0">
                <a:latin typeface="Arial"/>
                <a:cs typeface="Arial"/>
              </a:rPr>
              <a:t>Most useful thing Bioinformatics Resource Australia could do is offer training</a:t>
            </a:r>
            <a:endParaRPr lang="en-US" sz="3200" dirty="0">
              <a:latin typeface="Arial"/>
              <a:cs typeface="Arial"/>
            </a:endParaRPr>
          </a:p>
        </p:txBody>
      </p:sp>
    </p:spTree>
    <p:extLst>
      <p:ext uri="{BB962C8B-B14F-4D97-AF65-F5344CB8AC3E}">
        <p14:creationId xmlns:p14="http://schemas.microsoft.com/office/powerpoint/2010/main" val="2500052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unmet needs</a:t>
            </a:r>
            <a:endParaRPr lang="en-US" dirty="0"/>
          </a:p>
        </p:txBody>
      </p:sp>
      <p:pic>
        <p:nvPicPr>
          <p:cNvPr id="4" name="Picture 3"/>
          <p:cNvPicPr>
            <a:picLocks noChangeAspect="1"/>
          </p:cNvPicPr>
          <p:nvPr/>
        </p:nvPicPr>
        <p:blipFill>
          <a:blip r:embed="rId3"/>
          <a:stretch>
            <a:fillRect/>
          </a:stretch>
        </p:blipFill>
        <p:spPr>
          <a:xfrm>
            <a:off x="0" y="1587500"/>
            <a:ext cx="9144000" cy="3663081"/>
          </a:xfrm>
          <a:prstGeom prst="rect">
            <a:avLst/>
          </a:prstGeom>
        </p:spPr>
      </p:pic>
      <p:sp>
        <p:nvSpPr>
          <p:cNvPr id="5" name="TextBox 4"/>
          <p:cNvSpPr txBox="1"/>
          <p:nvPr/>
        </p:nvSpPr>
        <p:spPr>
          <a:xfrm>
            <a:off x="635047" y="5525579"/>
            <a:ext cx="8092367" cy="1200329"/>
          </a:xfrm>
          <a:prstGeom prst="rect">
            <a:avLst/>
          </a:prstGeom>
          <a:noFill/>
        </p:spPr>
        <p:txBody>
          <a:bodyPr wrap="none" rtlCol="0">
            <a:spAutoFit/>
          </a:bodyPr>
          <a:lstStyle/>
          <a:p>
            <a:endParaRPr lang="en-US" dirty="0"/>
          </a:p>
          <a:p>
            <a:r>
              <a:rPr lang="en-US" dirty="0" err="1" smtClean="0"/>
              <a:t>Barone</a:t>
            </a:r>
            <a:r>
              <a:rPr lang="en-US" dirty="0" smtClean="0"/>
              <a:t> L,  Williams J and </a:t>
            </a:r>
            <a:r>
              <a:rPr lang="en-US" dirty="0" err="1" smtClean="0"/>
              <a:t>Micklos</a:t>
            </a:r>
            <a:r>
              <a:rPr lang="en-US" dirty="0" smtClean="0"/>
              <a:t> D. </a:t>
            </a:r>
            <a:r>
              <a:rPr lang="en-US" b="1" dirty="0"/>
              <a:t>Unmet Needs for Analyzing Biological Big Data: </a:t>
            </a:r>
            <a:endParaRPr lang="en-US" dirty="0"/>
          </a:p>
          <a:p>
            <a:r>
              <a:rPr lang="en-US" b="1" dirty="0"/>
              <a:t>A Survey of 704 NSF Principal Investigators </a:t>
            </a:r>
            <a:r>
              <a:rPr lang="en-US" dirty="0" smtClean="0"/>
              <a:t>(2017)</a:t>
            </a:r>
            <a:endParaRPr lang="en-US" dirty="0"/>
          </a:p>
          <a:p>
            <a:r>
              <a:rPr lang="en-US" dirty="0" smtClean="0"/>
              <a:t> </a:t>
            </a:r>
            <a:endParaRPr lang="en-US" dirty="0"/>
          </a:p>
        </p:txBody>
      </p:sp>
    </p:spTree>
    <p:extLst>
      <p:ext uri="{BB962C8B-B14F-4D97-AF65-F5344CB8AC3E}">
        <p14:creationId xmlns:p14="http://schemas.microsoft.com/office/powerpoint/2010/main" val="1494056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6757"/>
            <a:ext cx="8229600" cy="1143000"/>
          </a:xfrm>
        </p:spPr>
        <p:txBody>
          <a:bodyPr>
            <a:normAutofit fontScale="90000"/>
          </a:bodyPr>
          <a:lstStyle/>
          <a:p>
            <a:r>
              <a:rPr lang="en-US" dirty="0" smtClean="0"/>
              <a:t>What do we want?   Training!</a:t>
            </a:r>
            <a:br>
              <a:rPr lang="en-US" dirty="0" smtClean="0"/>
            </a:br>
            <a:r>
              <a:rPr lang="en-US" dirty="0" smtClean="0"/>
              <a:t>When do we want it?   Now!</a:t>
            </a:r>
            <a:endParaRPr lang="en-US" dirty="0"/>
          </a:p>
        </p:txBody>
      </p:sp>
      <p:pic>
        <p:nvPicPr>
          <p:cNvPr id="4" name="Picture 3" descr="megaphone-1480342_192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2148699"/>
            <a:ext cx="5852160" cy="3901440"/>
          </a:xfrm>
          <a:prstGeom prst="rect">
            <a:avLst/>
          </a:prstGeom>
        </p:spPr>
      </p:pic>
    </p:spTree>
    <p:extLst>
      <p:ext uri="{BB962C8B-B14F-4D97-AF65-F5344CB8AC3E}">
        <p14:creationId xmlns:p14="http://schemas.microsoft.com/office/powerpoint/2010/main" val="3499122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652393"/>
            <a:ext cx="8229600" cy="1143000"/>
          </a:xfrm>
        </p:spPr>
        <p:txBody>
          <a:bodyPr/>
          <a:lstStyle/>
          <a:p>
            <a:r>
              <a:rPr lang="en-US" dirty="0" smtClean="0">
                <a:latin typeface="Arial"/>
                <a:cs typeface="Arial"/>
              </a:rPr>
              <a:t>Training in the gaps</a:t>
            </a:r>
            <a:endParaRPr lang="en-US" dirty="0">
              <a:latin typeface="Arial"/>
              <a:cs typeface="Arial"/>
            </a:endParaRPr>
          </a:p>
        </p:txBody>
      </p:sp>
    </p:spTree>
    <p:extLst>
      <p:ext uri="{BB962C8B-B14F-4D97-AF65-F5344CB8AC3E}">
        <p14:creationId xmlns:p14="http://schemas.microsoft.com/office/powerpoint/2010/main" val="2062461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Training in the Gaps</a:t>
            </a:r>
            <a:endParaRPr lang="en-US" dirty="0">
              <a:latin typeface="Arial"/>
              <a:cs typeface="Arial"/>
            </a:endParaRPr>
          </a:p>
        </p:txBody>
      </p:sp>
      <p:sp>
        <p:nvSpPr>
          <p:cNvPr id="3" name="Content Placeholder 2"/>
          <p:cNvSpPr>
            <a:spLocks noGrp="1"/>
          </p:cNvSpPr>
          <p:nvPr>
            <p:ph idx="1"/>
          </p:nvPr>
        </p:nvSpPr>
        <p:spPr/>
        <p:txBody>
          <a:bodyPr/>
          <a:lstStyle/>
          <a:p>
            <a:r>
              <a:rPr lang="en-US" dirty="0" smtClean="0">
                <a:latin typeface="Arial"/>
                <a:cs typeface="Arial"/>
              </a:rPr>
              <a:t>Workshops</a:t>
            </a:r>
          </a:p>
          <a:p>
            <a:r>
              <a:rPr lang="en-US" dirty="0" smtClean="0">
                <a:latin typeface="Arial"/>
                <a:cs typeface="Arial"/>
              </a:rPr>
              <a:t>Short courses</a:t>
            </a:r>
          </a:p>
          <a:p>
            <a:r>
              <a:rPr lang="en-US" dirty="0" smtClean="0">
                <a:latin typeface="Arial"/>
                <a:cs typeface="Arial"/>
              </a:rPr>
              <a:t>Self-guided learning</a:t>
            </a:r>
          </a:p>
          <a:p>
            <a:r>
              <a:rPr lang="en-US" dirty="0" smtClean="0">
                <a:latin typeface="Arial"/>
                <a:cs typeface="Arial"/>
              </a:rPr>
              <a:t>MOOCs</a:t>
            </a:r>
          </a:p>
          <a:p>
            <a:r>
              <a:rPr lang="en-US" dirty="0" smtClean="0">
                <a:latin typeface="Arial"/>
                <a:cs typeface="Arial"/>
              </a:rPr>
              <a:t>Integration into existing courses</a:t>
            </a:r>
            <a:endParaRPr lang="en-US" dirty="0">
              <a:latin typeface="Arial"/>
              <a:cs typeface="Arial"/>
            </a:endParaRPr>
          </a:p>
        </p:txBody>
      </p:sp>
    </p:spTree>
    <p:extLst>
      <p:ext uri="{BB962C8B-B14F-4D97-AF65-F5344CB8AC3E}">
        <p14:creationId xmlns:p14="http://schemas.microsoft.com/office/powerpoint/2010/main" val="3693648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in the Gap</a:t>
            </a:r>
            <a:endParaRPr lang="en-US" dirty="0"/>
          </a:p>
        </p:txBody>
      </p:sp>
      <p:sp>
        <p:nvSpPr>
          <p:cNvPr id="3" name="Content Placeholder 2"/>
          <p:cNvSpPr>
            <a:spLocks noGrp="1"/>
          </p:cNvSpPr>
          <p:nvPr>
            <p:ph idx="1"/>
          </p:nvPr>
        </p:nvSpPr>
        <p:spPr/>
        <p:txBody>
          <a:bodyPr>
            <a:normAutofit fontScale="77500" lnSpcReduction="20000"/>
          </a:bodyPr>
          <a:lstStyle/>
          <a:p>
            <a:r>
              <a:rPr lang="en-US" dirty="0"/>
              <a:t>Active researchers and employees are learning these skills "on the job".</a:t>
            </a:r>
          </a:p>
          <a:p>
            <a:r>
              <a:rPr lang="en-US" dirty="0"/>
              <a:t>Need to develop and deliver training that fits their time and needs.</a:t>
            </a:r>
          </a:p>
          <a:p>
            <a:r>
              <a:rPr lang="en-US" dirty="0" smtClean="0"/>
              <a:t>Training </a:t>
            </a:r>
            <a:r>
              <a:rPr lang="en-US" dirty="0"/>
              <a:t>that is immediate, accessible, appropriate for their level and relevant to their domain.</a:t>
            </a:r>
          </a:p>
          <a:p>
            <a:r>
              <a:rPr lang="en-US" dirty="0" smtClean="0"/>
              <a:t>Include </a:t>
            </a:r>
            <a:r>
              <a:rPr lang="en-US" dirty="0"/>
              <a:t>not only technical skills, but also ways of thinking about data and knowing what's possible</a:t>
            </a:r>
          </a:p>
          <a:p>
            <a:r>
              <a:rPr lang="en-US" dirty="0" smtClean="0"/>
              <a:t>Opportunity </a:t>
            </a:r>
            <a:r>
              <a:rPr lang="en-US" dirty="0"/>
              <a:t>for deliberate practice, hands-on training with feedback during learning</a:t>
            </a:r>
          </a:p>
          <a:p>
            <a:r>
              <a:rPr lang="en-US" dirty="0" smtClean="0"/>
              <a:t>Researchers </a:t>
            </a:r>
            <a:r>
              <a:rPr lang="en-US" dirty="0"/>
              <a:t>need to build confidence and the belief that they are capable of computational work, self-efficacy</a:t>
            </a:r>
            <a:endParaRPr lang="en-US" dirty="0"/>
          </a:p>
        </p:txBody>
      </p:sp>
    </p:spTree>
    <p:extLst>
      <p:ext uri="{BB962C8B-B14F-4D97-AF65-F5344CB8AC3E}">
        <p14:creationId xmlns:p14="http://schemas.microsoft.com/office/powerpoint/2010/main" val="14271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37" y="274638"/>
            <a:ext cx="8229600" cy="1143000"/>
          </a:xfrm>
        </p:spPr>
        <p:txBody>
          <a:bodyPr>
            <a:normAutofit fontScale="90000"/>
          </a:bodyPr>
          <a:lstStyle/>
          <a:p>
            <a:r>
              <a:rPr lang="en-US" dirty="0" smtClean="0"/>
              <a:t>Software and Data </a:t>
            </a:r>
            <a:br>
              <a:rPr lang="en-US" dirty="0" smtClean="0"/>
            </a:br>
            <a:r>
              <a:rPr lang="en-US" dirty="0" smtClean="0"/>
              <a:t>Carpentry</a:t>
            </a:r>
            <a:endParaRPr lang="en-US" dirty="0"/>
          </a:p>
        </p:txBody>
      </p:sp>
      <p:sp>
        <p:nvSpPr>
          <p:cNvPr id="3" name="Content Placeholder 2"/>
          <p:cNvSpPr>
            <a:spLocks noGrp="1"/>
          </p:cNvSpPr>
          <p:nvPr>
            <p:ph idx="1"/>
          </p:nvPr>
        </p:nvSpPr>
        <p:spPr>
          <a:xfrm>
            <a:off x="117464" y="2221660"/>
            <a:ext cx="9026536" cy="1547624"/>
          </a:xfrm>
        </p:spPr>
        <p:txBody>
          <a:bodyPr>
            <a:normAutofit/>
          </a:bodyPr>
          <a:lstStyle/>
          <a:p>
            <a:pPr marL="0" indent="0" algn="ctr">
              <a:buNone/>
            </a:pPr>
            <a:r>
              <a:rPr lang="en-US" sz="2800" dirty="0" smtClean="0"/>
              <a:t>Community organizations training researchers in best practices for data analysis and software development to make research more effective and reproducible. </a:t>
            </a:r>
            <a:endParaRPr lang="en-US" sz="2800" dirty="0"/>
          </a:p>
        </p:txBody>
      </p:sp>
      <p:pic>
        <p:nvPicPr>
          <p:cNvPr id="4" name="Picture 3"/>
          <p:cNvPicPr/>
          <p:nvPr/>
        </p:nvPicPr>
        <p:blipFill>
          <a:blip r:embed="rId2"/>
          <a:stretch/>
        </p:blipFill>
        <p:spPr>
          <a:xfrm>
            <a:off x="117464" y="274638"/>
            <a:ext cx="2147444" cy="1071177"/>
          </a:xfrm>
          <a:prstGeom prst="rect">
            <a:avLst/>
          </a:prstGeom>
          <a:ln>
            <a:noFill/>
          </a:ln>
        </p:spPr>
      </p:pic>
      <p:pic>
        <p:nvPicPr>
          <p:cNvPr id="5" name="Picture 4" descr="DC1_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5899" y="290994"/>
            <a:ext cx="1440901" cy="904426"/>
          </a:xfrm>
          <a:prstGeom prst="rect">
            <a:avLst/>
          </a:prstGeom>
        </p:spPr>
      </p:pic>
      <p:sp>
        <p:nvSpPr>
          <p:cNvPr id="6" name="TextBox 5"/>
          <p:cNvSpPr txBox="1"/>
          <p:nvPr/>
        </p:nvSpPr>
        <p:spPr>
          <a:xfrm>
            <a:off x="554437" y="4147562"/>
            <a:ext cx="7943200" cy="1569660"/>
          </a:xfrm>
          <a:prstGeom prst="rect">
            <a:avLst/>
          </a:prstGeom>
          <a:noFill/>
        </p:spPr>
        <p:txBody>
          <a:bodyPr wrap="none" rtlCol="0">
            <a:spAutoFit/>
          </a:bodyPr>
          <a:lstStyle/>
          <a:p>
            <a:pPr marL="342900" indent="-342900">
              <a:buFont typeface="Arial"/>
              <a:buChar char="•"/>
            </a:pPr>
            <a:r>
              <a:rPr lang="en-US" sz="2400" dirty="0" smtClean="0"/>
              <a:t>Core skills for effective research computing</a:t>
            </a:r>
          </a:p>
          <a:p>
            <a:pPr marL="342900" indent="-342900">
              <a:buFont typeface="Arial"/>
              <a:buChar char="•"/>
            </a:pPr>
            <a:r>
              <a:rPr lang="en-US" sz="2400" dirty="0" smtClean="0"/>
              <a:t>Two-day hands-on workshops</a:t>
            </a:r>
          </a:p>
          <a:p>
            <a:pPr marL="342900" indent="-342900">
              <a:buFont typeface="Arial"/>
              <a:buChar char="•"/>
            </a:pPr>
            <a:r>
              <a:rPr lang="en-US" sz="2400" dirty="0" smtClean="0"/>
              <a:t>Collaboratively developed, openly licensed lesson materials</a:t>
            </a:r>
          </a:p>
          <a:p>
            <a:pPr marL="342900" indent="-342900">
              <a:buFont typeface="Arial"/>
              <a:buChar char="•"/>
            </a:pPr>
            <a:r>
              <a:rPr lang="en-US" sz="2400" dirty="0" smtClean="0"/>
              <a:t>Over 700 trained volunteer instructors on 6 continents </a:t>
            </a:r>
            <a:endParaRPr lang="en-US" sz="2400" dirty="0"/>
          </a:p>
        </p:txBody>
      </p:sp>
    </p:spTree>
    <p:extLst>
      <p:ext uri="{BB962C8B-B14F-4D97-AF65-F5344CB8AC3E}">
        <p14:creationId xmlns:p14="http://schemas.microsoft.com/office/powerpoint/2010/main" val="2154636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People learn things and like the workshops</a:t>
            </a:r>
            <a:endParaRPr lang="en-US" dirty="0"/>
          </a:p>
        </p:txBody>
      </p:sp>
      <p:pic>
        <p:nvPicPr>
          <p:cNvPr id="4" name="Picture 3" descr="bw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968" y="2939960"/>
            <a:ext cx="3762125" cy="2920999"/>
          </a:xfrm>
          <a:prstGeom prst="rect">
            <a:avLst/>
          </a:prstGeom>
        </p:spPr>
      </p:pic>
      <p:sp>
        <p:nvSpPr>
          <p:cNvPr id="5" name="TextBox 4"/>
          <p:cNvSpPr txBox="1"/>
          <p:nvPr/>
        </p:nvSpPr>
        <p:spPr>
          <a:xfrm>
            <a:off x="1391294" y="1831795"/>
            <a:ext cx="2682875" cy="923330"/>
          </a:xfrm>
          <a:prstGeom prst="rect">
            <a:avLst/>
          </a:prstGeom>
          <a:noFill/>
        </p:spPr>
        <p:txBody>
          <a:bodyPr wrap="square" rtlCol="0">
            <a:spAutoFit/>
          </a:bodyPr>
          <a:lstStyle/>
          <a:p>
            <a:r>
              <a:rPr lang="en-US" dirty="0" smtClean="0"/>
              <a:t>Level </a:t>
            </a:r>
            <a:r>
              <a:rPr lang="en-US" dirty="0"/>
              <a:t>of </a:t>
            </a:r>
            <a:r>
              <a:rPr lang="en-US" dirty="0" smtClean="0"/>
              <a:t>data </a:t>
            </a:r>
            <a:r>
              <a:rPr lang="en-US" dirty="0"/>
              <a:t>management and analysis skills prior to the workshop</a:t>
            </a:r>
          </a:p>
        </p:txBody>
      </p:sp>
      <p:pic>
        <p:nvPicPr>
          <p:cNvPr id="6" name="Picture 5" descr="aws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092" y="2939961"/>
            <a:ext cx="3655805" cy="2838450"/>
          </a:xfrm>
          <a:prstGeom prst="rect">
            <a:avLst/>
          </a:prstGeom>
        </p:spPr>
      </p:pic>
      <p:sp>
        <p:nvSpPr>
          <p:cNvPr id="7" name="TextBox 6"/>
          <p:cNvSpPr txBox="1"/>
          <p:nvPr/>
        </p:nvSpPr>
        <p:spPr>
          <a:xfrm>
            <a:off x="5296544" y="1796960"/>
            <a:ext cx="3141353" cy="923330"/>
          </a:xfrm>
          <a:prstGeom prst="rect">
            <a:avLst/>
          </a:prstGeom>
          <a:noFill/>
        </p:spPr>
        <p:txBody>
          <a:bodyPr wrap="square" rtlCol="0">
            <a:spAutoFit/>
          </a:bodyPr>
          <a:lstStyle/>
          <a:p>
            <a:r>
              <a:rPr lang="en-US" dirty="0" smtClean="0"/>
              <a:t>Rate </a:t>
            </a:r>
            <a:r>
              <a:rPr lang="en-US" dirty="0"/>
              <a:t>your level of data management and analysis skills </a:t>
            </a:r>
            <a:r>
              <a:rPr lang="en-US" dirty="0" smtClean="0"/>
              <a:t> </a:t>
            </a:r>
            <a:r>
              <a:rPr lang="en-US" dirty="0"/>
              <a:t>following  the workshop</a:t>
            </a:r>
          </a:p>
        </p:txBody>
      </p:sp>
    </p:spTree>
    <p:extLst>
      <p:ext uri="{BB962C8B-B14F-4D97-AF65-F5344CB8AC3E}">
        <p14:creationId xmlns:p14="http://schemas.microsoft.com/office/powerpoint/2010/main" val="2638286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lose-up-1853057_1920.jpg"/>
          <p:cNvPicPr>
            <a:picLocks noGrp="1" noChangeAspect="1"/>
          </p:cNvPicPr>
          <p:nvPr>
            <p:ph idx="1"/>
          </p:nvPr>
        </p:nvPicPr>
        <p:blipFill>
          <a:blip r:embed="rId2">
            <a:extLst>
              <a:ext uri="{28A0092B-C50C-407E-A947-70E740481C1C}">
                <a14:useLocalDpi xmlns:a14="http://schemas.microsoft.com/office/drawing/2010/main" val="0"/>
              </a:ext>
            </a:extLst>
          </a:blip>
          <a:srcRect t="8785" b="8785"/>
          <a:stretch>
            <a:fillRect/>
          </a:stretch>
        </p:blipFill>
        <p:spPr>
          <a:xfrm>
            <a:off x="457200" y="1019271"/>
            <a:ext cx="8229600" cy="4525963"/>
          </a:xfrm>
        </p:spPr>
      </p:pic>
    </p:spTree>
    <p:extLst>
      <p:ext uri="{BB962C8B-B14F-4D97-AF65-F5344CB8AC3E}">
        <p14:creationId xmlns:p14="http://schemas.microsoft.com/office/powerpoint/2010/main" val="471977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2-22 at 4.37.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800" y="0"/>
            <a:ext cx="5739618" cy="6858000"/>
          </a:xfrm>
          <a:prstGeom prst="rect">
            <a:avLst/>
          </a:prstGeom>
        </p:spPr>
      </p:pic>
    </p:spTree>
    <p:extLst>
      <p:ext uri="{BB962C8B-B14F-4D97-AF65-F5344CB8AC3E}">
        <p14:creationId xmlns:p14="http://schemas.microsoft.com/office/powerpoint/2010/main" val="2251496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660472" y="3073778"/>
            <a:ext cx="5090508" cy="3413576"/>
          </a:xfrm>
          <a:prstGeom prst="rect">
            <a:avLst/>
          </a:prstGeom>
        </p:spPr>
      </p:pic>
      <p:sp>
        <p:nvSpPr>
          <p:cNvPr id="2" name="Title 1"/>
          <p:cNvSpPr>
            <a:spLocks noGrp="1"/>
          </p:cNvSpPr>
          <p:nvPr>
            <p:ph type="title"/>
          </p:nvPr>
        </p:nvSpPr>
        <p:spPr/>
        <p:txBody>
          <a:bodyPr/>
          <a:lstStyle/>
          <a:p>
            <a:r>
              <a:rPr lang="en-US" dirty="0" smtClean="0"/>
              <a:t>Democratizing data skills</a:t>
            </a:r>
            <a:endParaRPr lang="en-US" dirty="0"/>
          </a:p>
        </p:txBody>
      </p:sp>
      <p:pic>
        <p:nvPicPr>
          <p:cNvPr id="4" name="Picture 3"/>
          <p:cNvPicPr>
            <a:picLocks noChangeAspect="1"/>
          </p:cNvPicPr>
          <p:nvPr/>
        </p:nvPicPr>
        <p:blipFill>
          <a:blip r:embed="rId3"/>
          <a:stretch>
            <a:fillRect/>
          </a:stretch>
        </p:blipFill>
        <p:spPr>
          <a:xfrm>
            <a:off x="288107" y="1417638"/>
            <a:ext cx="4586216" cy="3043190"/>
          </a:xfrm>
          <a:prstGeom prst="rect">
            <a:avLst/>
          </a:prstGeom>
        </p:spPr>
      </p:pic>
    </p:spTree>
    <p:extLst>
      <p:ext uri="{BB962C8B-B14F-4D97-AF65-F5344CB8AC3E}">
        <p14:creationId xmlns:p14="http://schemas.microsoft.com/office/powerpoint/2010/main" val="965342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Answer more questions</a:t>
            </a:r>
          </a:p>
          <a:p>
            <a:r>
              <a:rPr lang="en-US" dirty="0" smtClean="0"/>
              <a:t>Engage a more diverse set of researchers in computational analysis</a:t>
            </a:r>
          </a:p>
          <a:p>
            <a:r>
              <a:rPr lang="en-US" dirty="0" smtClean="0"/>
              <a:t>More creative approaches and questions</a:t>
            </a:r>
          </a:p>
          <a:p>
            <a:r>
              <a:rPr lang="en-US" dirty="0" smtClean="0"/>
              <a:t>Everyone wins!</a:t>
            </a: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t>Democratizing data skills</a:t>
            </a:r>
            <a:endParaRPr lang="en-US" dirty="0"/>
          </a:p>
        </p:txBody>
      </p:sp>
    </p:spTree>
    <p:extLst>
      <p:ext uri="{BB962C8B-B14F-4D97-AF65-F5344CB8AC3E}">
        <p14:creationId xmlns:p14="http://schemas.microsoft.com/office/powerpoint/2010/main" val="2151488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4837"/>
            <a:ext cx="8229600" cy="5129351"/>
          </a:xfrm>
        </p:spPr>
        <p:txBody>
          <a:bodyPr>
            <a:normAutofit/>
          </a:bodyPr>
          <a:lstStyle/>
          <a:p>
            <a:r>
              <a:rPr lang="en-US" dirty="0" smtClean="0">
                <a:latin typeface="Arial"/>
                <a:cs typeface="Arial"/>
              </a:rPr>
              <a:t>Our “money ball” is not identifying underappreciated talent, but creating a program that builds talent</a:t>
            </a:r>
            <a:endParaRPr lang="en-US" dirty="0">
              <a:latin typeface="Arial"/>
              <a:cs typeface="Arial"/>
            </a:endParaRPr>
          </a:p>
        </p:txBody>
      </p:sp>
    </p:spTree>
    <p:extLst>
      <p:ext uri="{BB962C8B-B14F-4D97-AF65-F5344CB8AC3E}">
        <p14:creationId xmlns:p14="http://schemas.microsoft.com/office/powerpoint/2010/main" val="4049567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652393"/>
            <a:ext cx="8229600" cy="1143000"/>
          </a:xfrm>
        </p:spPr>
        <p:txBody>
          <a:bodyPr/>
          <a:lstStyle/>
          <a:p>
            <a:r>
              <a:rPr lang="en-US" dirty="0" smtClean="0">
                <a:latin typeface="Arial"/>
                <a:cs typeface="Arial"/>
              </a:rPr>
              <a:t>2. Supporting development</a:t>
            </a:r>
          </a:p>
        </p:txBody>
      </p:sp>
    </p:spTree>
    <p:extLst>
      <p:ext uri="{BB962C8B-B14F-4D97-AF65-F5344CB8AC3E}">
        <p14:creationId xmlns:p14="http://schemas.microsoft.com/office/powerpoint/2010/main" val="2325486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35225" y="1335336"/>
            <a:ext cx="5555827" cy="3703884"/>
          </a:xfrm>
          <a:prstGeom prst="rect">
            <a:avLst/>
          </a:prstGeom>
        </p:spPr>
      </p:pic>
    </p:spTree>
    <p:extLst>
      <p:ext uri="{BB962C8B-B14F-4D97-AF65-F5344CB8AC3E}">
        <p14:creationId xmlns:p14="http://schemas.microsoft.com/office/powerpoint/2010/main" val="1614812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67806" y="2186464"/>
            <a:ext cx="5555827" cy="3703884"/>
          </a:xfrm>
          <a:prstGeom prst="rect">
            <a:avLst/>
          </a:prstGeom>
        </p:spPr>
      </p:pic>
      <p:sp>
        <p:nvSpPr>
          <p:cNvPr id="2" name="Rectangular Callout 1"/>
          <p:cNvSpPr/>
          <p:nvPr/>
        </p:nvSpPr>
        <p:spPr>
          <a:xfrm>
            <a:off x="3877840" y="864639"/>
            <a:ext cx="3877840" cy="2040005"/>
          </a:xfrm>
          <a:prstGeom prst="wedgeRectCallout">
            <a:avLst>
              <a:gd name="adj1" fmla="val -47314"/>
              <a:gd name="adj2" fmla="val 70447"/>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4094026" y="1121327"/>
            <a:ext cx="3377910" cy="1569660"/>
          </a:xfrm>
          <a:prstGeom prst="rect">
            <a:avLst/>
          </a:prstGeom>
          <a:noFill/>
        </p:spPr>
        <p:txBody>
          <a:bodyPr wrap="square" rtlCol="0">
            <a:spAutoFit/>
          </a:bodyPr>
          <a:lstStyle/>
          <a:p>
            <a:r>
              <a:rPr lang="en-US" sz="3200" dirty="0" smtClean="0">
                <a:latin typeface="Arial"/>
                <a:cs typeface="Arial"/>
              </a:rPr>
              <a:t>Why is </a:t>
            </a:r>
            <a:r>
              <a:rPr lang="en-US" sz="3200" dirty="0" err="1" smtClean="0">
                <a:latin typeface="Arial"/>
                <a:cs typeface="Arial"/>
              </a:rPr>
              <a:t>git</a:t>
            </a:r>
            <a:r>
              <a:rPr lang="en-US" sz="3200" dirty="0" smtClean="0">
                <a:latin typeface="Arial"/>
                <a:cs typeface="Arial"/>
              </a:rPr>
              <a:t> telling me I have a detached head!?</a:t>
            </a:r>
            <a:endParaRPr lang="en-US" sz="3200" dirty="0">
              <a:latin typeface="Arial"/>
              <a:cs typeface="Arial"/>
            </a:endParaRPr>
          </a:p>
        </p:txBody>
      </p:sp>
    </p:spTree>
    <p:extLst>
      <p:ext uri="{BB962C8B-B14F-4D97-AF65-F5344CB8AC3E}">
        <p14:creationId xmlns:p14="http://schemas.microsoft.com/office/powerpoint/2010/main" val="2017550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421116" y="281673"/>
            <a:ext cx="4159051" cy="6238577"/>
          </a:xfrm>
          <a:prstGeom prst="rect">
            <a:avLst/>
          </a:prstGeom>
        </p:spPr>
      </p:pic>
    </p:spTree>
    <p:extLst>
      <p:ext uri="{BB962C8B-B14F-4D97-AF65-F5344CB8AC3E}">
        <p14:creationId xmlns:p14="http://schemas.microsoft.com/office/powerpoint/2010/main" val="1659467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88883" y="1835501"/>
            <a:ext cx="3186213" cy="4779320"/>
          </a:xfrm>
          <a:prstGeom prst="rect">
            <a:avLst/>
          </a:prstGeom>
        </p:spPr>
      </p:pic>
      <p:sp>
        <p:nvSpPr>
          <p:cNvPr id="3" name="Rectangular Callout 2"/>
          <p:cNvSpPr/>
          <p:nvPr/>
        </p:nvSpPr>
        <p:spPr>
          <a:xfrm>
            <a:off x="3877840" y="864639"/>
            <a:ext cx="3877840" cy="2040005"/>
          </a:xfrm>
          <a:prstGeom prst="wedgeRectCallout">
            <a:avLst>
              <a:gd name="adj1" fmla="val -47314"/>
              <a:gd name="adj2" fmla="val 70447"/>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p:nvSpPr>
        <p:spPr>
          <a:xfrm>
            <a:off x="3972421" y="945697"/>
            <a:ext cx="3661653" cy="1815882"/>
          </a:xfrm>
          <a:prstGeom prst="rect">
            <a:avLst/>
          </a:prstGeom>
          <a:noFill/>
        </p:spPr>
        <p:txBody>
          <a:bodyPr wrap="square" rtlCol="0">
            <a:spAutoFit/>
          </a:bodyPr>
          <a:lstStyle/>
          <a:p>
            <a:r>
              <a:rPr lang="en-US" sz="2800" dirty="0" err="1" smtClean="0">
                <a:latin typeface="Arial"/>
                <a:cs typeface="Arial"/>
              </a:rPr>
              <a:t>Git</a:t>
            </a:r>
            <a:r>
              <a:rPr lang="en-US" sz="2800" dirty="0" smtClean="0">
                <a:latin typeface="Arial"/>
                <a:cs typeface="Arial"/>
              </a:rPr>
              <a:t> makes sense to me now that I understand the theory that underlies it!</a:t>
            </a:r>
            <a:endParaRPr lang="en-US" sz="2800" dirty="0">
              <a:latin typeface="Arial"/>
              <a:cs typeface="Arial"/>
            </a:endParaRPr>
          </a:p>
        </p:txBody>
      </p:sp>
    </p:spTree>
    <p:extLst>
      <p:ext uri="{BB962C8B-B14F-4D97-AF65-F5344CB8AC3E}">
        <p14:creationId xmlns:p14="http://schemas.microsoft.com/office/powerpoint/2010/main" val="651512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76500" y="393700"/>
            <a:ext cx="4191000" cy="6070600"/>
          </a:xfrm>
          <a:prstGeom prst="rect">
            <a:avLst/>
          </a:prstGeom>
        </p:spPr>
      </p:pic>
      <p:sp>
        <p:nvSpPr>
          <p:cNvPr id="5" name="TextBox 4"/>
          <p:cNvSpPr txBox="1"/>
          <p:nvPr/>
        </p:nvSpPr>
        <p:spPr>
          <a:xfrm>
            <a:off x="2476500" y="6504830"/>
            <a:ext cx="2368670" cy="369332"/>
          </a:xfrm>
          <a:prstGeom prst="rect">
            <a:avLst/>
          </a:prstGeom>
          <a:noFill/>
        </p:spPr>
        <p:txBody>
          <a:bodyPr wrap="none" rtlCol="0">
            <a:spAutoFit/>
          </a:bodyPr>
          <a:lstStyle/>
          <a:p>
            <a:r>
              <a:rPr lang="en-US" dirty="0" smtClean="0"/>
              <a:t>XKCD - </a:t>
            </a:r>
            <a:r>
              <a:rPr lang="en-US" dirty="0"/>
              <a:t>Randall Munroe</a:t>
            </a:r>
            <a:endParaRPr lang="en-US" dirty="0"/>
          </a:p>
        </p:txBody>
      </p:sp>
    </p:spTree>
    <p:extLst>
      <p:ext uri="{BB962C8B-B14F-4D97-AF65-F5344CB8AC3E}">
        <p14:creationId xmlns:p14="http://schemas.microsoft.com/office/powerpoint/2010/main" val="1627637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irectory-641914_640.jpg"/>
          <p:cNvPicPr>
            <a:picLocks noGrp="1" noChangeAspect="1"/>
          </p:cNvPicPr>
          <p:nvPr>
            <p:ph idx="1"/>
          </p:nvPr>
        </p:nvPicPr>
        <p:blipFill>
          <a:blip r:embed="rId2">
            <a:extLst>
              <a:ext uri="{28A0092B-C50C-407E-A947-70E740481C1C}">
                <a14:useLocalDpi xmlns:a14="http://schemas.microsoft.com/office/drawing/2010/main" val="0"/>
              </a:ext>
            </a:extLst>
          </a:blip>
          <a:srcRect t="13336" b="13336"/>
          <a:stretch>
            <a:fillRect/>
          </a:stretch>
        </p:blipFill>
        <p:spPr>
          <a:xfrm>
            <a:off x="457200" y="1019271"/>
            <a:ext cx="8229600" cy="4525963"/>
          </a:xfrm>
        </p:spPr>
      </p:pic>
    </p:spTree>
    <p:extLst>
      <p:ext uri="{BB962C8B-B14F-4D97-AF65-F5344CB8AC3E}">
        <p14:creationId xmlns:p14="http://schemas.microsoft.com/office/powerpoint/2010/main" val="488006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7806" y="2269675"/>
            <a:ext cx="3546368" cy="2364245"/>
          </a:xfrm>
          <a:prstGeom prst="rect">
            <a:avLst/>
          </a:prstGeom>
        </p:spPr>
      </p:pic>
      <p:pic>
        <p:nvPicPr>
          <p:cNvPr id="5" name="Picture 4"/>
          <p:cNvPicPr>
            <a:picLocks noChangeAspect="1"/>
          </p:cNvPicPr>
          <p:nvPr/>
        </p:nvPicPr>
        <p:blipFill>
          <a:blip r:embed="rId3"/>
          <a:stretch>
            <a:fillRect/>
          </a:stretch>
        </p:blipFill>
        <p:spPr>
          <a:xfrm>
            <a:off x="5690745" y="1580665"/>
            <a:ext cx="3058883" cy="4588325"/>
          </a:xfrm>
          <a:prstGeom prst="rect">
            <a:avLst/>
          </a:prstGeom>
        </p:spPr>
      </p:pic>
      <p:sp>
        <p:nvSpPr>
          <p:cNvPr id="8" name="Right Arrow 7"/>
          <p:cNvSpPr/>
          <p:nvPr/>
        </p:nvSpPr>
        <p:spPr>
          <a:xfrm>
            <a:off x="4391282" y="3391003"/>
            <a:ext cx="1107954" cy="391789"/>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Action Button: Help 8">
            <a:hlinkClick r:id="" action="ppaction://noaction" highlightClick="1"/>
          </p:cNvPr>
          <p:cNvSpPr/>
          <p:nvPr/>
        </p:nvSpPr>
        <p:spPr>
          <a:xfrm>
            <a:off x="4648003" y="2634445"/>
            <a:ext cx="499931" cy="621458"/>
          </a:xfrm>
          <a:prstGeom prst="actionButtonHelp">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325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2168"/>
            <a:ext cx="8229600" cy="1143000"/>
          </a:xfrm>
        </p:spPr>
        <p:txBody>
          <a:bodyPr/>
          <a:lstStyle/>
          <a:p>
            <a:r>
              <a:rPr lang="en-US" dirty="0" smtClean="0">
                <a:latin typeface="Arial"/>
                <a:cs typeface="Arial"/>
              </a:rPr>
              <a:t>Supportin</a:t>
            </a:r>
            <a:r>
              <a:rPr lang="en-US" dirty="0" smtClean="0">
                <a:latin typeface="Arial"/>
                <a:cs typeface="Arial"/>
              </a:rPr>
              <a:t>g development</a:t>
            </a:r>
            <a:endParaRPr lang="en-US" dirty="0">
              <a:latin typeface="Arial"/>
              <a:cs typeface="Arial"/>
            </a:endParaRPr>
          </a:p>
        </p:txBody>
      </p:sp>
      <p:sp>
        <p:nvSpPr>
          <p:cNvPr id="3" name="Content Placeholder 2"/>
          <p:cNvSpPr>
            <a:spLocks noGrp="1"/>
          </p:cNvSpPr>
          <p:nvPr>
            <p:ph idx="1"/>
          </p:nvPr>
        </p:nvSpPr>
        <p:spPr>
          <a:xfrm>
            <a:off x="457200" y="1843379"/>
            <a:ext cx="8229600" cy="4844057"/>
          </a:xfrm>
        </p:spPr>
        <p:txBody>
          <a:bodyPr>
            <a:normAutofit fontScale="92500"/>
          </a:bodyPr>
          <a:lstStyle/>
          <a:p>
            <a:r>
              <a:rPr lang="en-US" dirty="0" smtClean="0">
                <a:latin typeface="Arial"/>
                <a:cs typeface="Arial"/>
              </a:rPr>
              <a:t>Software development consulting services</a:t>
            </a:r>
          </a:p>
          <a:p>
            <a:r>
              <a:rPr lang="en-US" dirty="0" smtClean="0">
                <a:latin typeface="Arial"/>
                <a:cs typeface="Arial"/>
              </a:rPr>
              <a:t>Information or access to resources on best/better practices (Checklists! Templates!)</a:t>
            </a:r>
            <a:endParaRPr lang="en-US" dirty="0" smtClean="0">
              <a:latin typeface="Arial"/>
              <a:cs typeface="Arial"/>
            </a:endParaRPr>
          </a:p>
          <a:p>
            <a:r>
              <a:rPr lang="en-US" dirty="0" smtClean="0">
                <a:latin typeface="Arial"/>
                <a:cs typeface="Arial"/>
              </a:rPr>
              <a:t>Opportunities to learn from each other (paired programming, lab code review)</a:t>
            </a:r>
          </a:p>
          <a:p>
            <a:r>
              <a:rPr lang="en-US" dirty="0" smtClean="0">
                <a:latin typeface="Arial"/>
                <a:cs typeface="Arial"/>
              </a:rPr>
              <a:t>Valuing the time it takes to learn the skills and do software development well</a:t>
            </a:r>
          </a:p>
          <a:p>
            <a:r>
              <a:rPr lang="en-US" dirty="0">
                <a:latin typeface="Arial"/>
                <a:cs typeface="Arial"/>
              </a:rPr>
              <a:t>Giving credit for software &amp; good software development practices</a:t>
            </a:r>
          </a:p>
          <a:p>
            <a:endParaRPr lang="en-US" dirty="0">
              <a:latin typeface="Arial"/>
              <a:cs typeface="Arial"/>
            </a:endParaRPr>
          </a:p>
        </p:txBody>
      </p:sp>
    </p:spTree>
    <p:extLst>
      <p:ext uri="{BB962C8B-B14F-4D97-AF65-F5344CB8AC3E}">
        <p14:creationId xmlns:p14="http://schemas.microsoft.com/office/powerpoint/2010/main" val="2392918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34108"/>
            <a:ext cx="8229600" cy="1143000"/>
          </a:xfrm>
        </p:spPr>
        <p:txBody>
          <a:bodyPr/>
          <a:lstStyle/>
          <a:p>
            <a:r>
              <a:rPr lang="en-US" dirty="0" smtClean="0"/>
              <a:t>Journal of Open Source Software</a:t>
            </a:r>
            <a:endParaRPr lang="en-US" dirty="0"/>
          </a:p>
        </p:txBody>
      </p:sp>
      <p:sp>
        <p:nvSpPr>
          <p:cNvPr id="3" name="Content Placeholder 2"/>
          <p:cNvSpPr>
            <a:spLocks noGrp="1"/>
          </p:cNvSpPr>
          <p:nvPr>
            <p:ph idx="1"/>
          </p:nvPr>
        </p:nvSpPr>
        <p:spPr>
          <a:xfrm>
            <a:off x="457200" y="1600200"/>
            <a:ext cx="8229600" cy="1655703"/>
          </a:xfrm>
        </p:spPr>
        <p:txBody>
          <a:bodyPr/>
          <a:lstStyle/>
          <a:p>
            <a:pPr marL="0" indent="0">
              <a:buNone/>
            </a:pPr>
            <a:r>
              <a:rPr lang="en-US" dirty="0"/>
              <a:t>The Journal of Open Source Software (JOSS) is a </a:t>
            </a:r>
            <a:r>
              <a:rPr lang="en-US" b="1" dirty="0"/>
              <a:t>developer friendly</a:t>
            </a:r>
            <a:r>
              <a:rPr lang="en-US" dirty="0"/>
              <a:t> journal for research software packages.</a:t>
            </a:r>
          </a:p>
        </p:txBody>
      </p:sp>
      <p:pic>
        <p:nvPicPr>
          <p:cNvPr id="7" name="Picture 6" descr="Screen Shot 2017-01-05 at 11.15.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41838"/>
            <a:ext cx="9144000" cy="2161530"/>
          </a:xfrm>
          <a:prstGeom prst="rect">
            <a:avLst/>
          </a:prstGeom>
        </p:spPr>
      </p:pic>
      <p:pic>
        <p:nvPicPr>
          <p:cNvPr id="8" name="Picture 7" descr="logo_small-102586bedf53997754ea78f56cfb06ec15f0a29dc31b5db607f62e4752f4f2f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502" y="595405"/>
            <a:ext cx="508000" cy="533400"/>
          </a:xfrm>
          <a:prstGeom prst="rect">
            <a:avLst/>
          </a:prstGeom>
        </p:spPr>
      </p:pic>
    </p:spTree>
    <p:extLst>
      <p:ext uri="{BB962C8B-B14F-4D97-AF65-F5344CB8AC3E}">
        <p14:creationId xmlns:p14="http://schemas.microsoft.com/office/powerpoint/2010/main" val="3628482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development consulting services</a:t>
            </a:r>
            <a:endParaRPr lang="en-US" dirty="0"/>
          </a:p>
        </p:txBody>
      </p:sp>
      <p:pic>
        <p:nvPicPr>
          <p:cNvPr id="4" name="Picture 3" descr="office-1209640_192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878500"/>
            <a:ext cx="5852160" cy="3904488"/>
          </a:xfrm>
          <a:prstGeom prst="rect">
            <a:avLst/>
          </a:prstGeom>
        </p:spPr>
      </p:pic>
    </p:spTree>
    <p:extLst>
      <p:ext uri="{BB962C8B-B14F-4D97-AF65-F5344CB8AC3E}">
        <p14:creationId xmlns:p14="http://schemas.microsoft.com/office/powerpoint/2010/main" val="4279464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65239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Arial"/>
                <a:cs typeface="Arial"/>
              </a:rPr>
              <a:t>3. Collaborate</a:t>
            </a:r>
            <a:endParaRPr lang="en-US" dirty="0" smtClean="0">
              <a:latin typeface="Arial"/>
              <a:cs typeface="Arial"/>
            </a:endParaRPr>
          </a:p>
        </p:txBody>
      </p:sp>
    </p:spTree>
    <p:extLst>
      <p:ext uri="{BB962C8B-B14F-4D97-AF65-F5344CB8AC3E}">
        <p14:creationId xmlns:p14="http://schemas.microsoft.com/office/powerpoint/2010/main" val="2756424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4175"/>
            <a:ext cx="8229600" cy="4089083"/>
          </a:xfrm>
        </p:spPr>
        <p:txBody>
          <a:bodyPr>
            <a:normAutofit/>
          </a:bodyPr>
          <a:lstStyle/>
          <a:p>
            <a:r>
              <a:rPr lang="en-US" dirty="0" smtClean="0">
                <a:latin typeface="Arial"/>
                <a:cs typeface="Arial"/>
              </a:rPr>
              <a:t>As scientists, we are people who put science above self to advance research progress</a:t>
            </a:r>
            <a:endParaRPr lang="en-US" dirty="0">
              <a:latin typeface="Arial"/>
              <a:cs typeface="Arial"/>
            </a:endParaRPr>
          </a:p>
        </p:txBody>
      </p:sp>
    </p:spTree>
    <p:extLst>
      <p:ext uri="{BB962C8B-B14F-4D97-AF65-F5344CB8AC3E}">
        <p14:creationId xmlns:p14="http://schemas.microsoft.com/office/powerpoint/2010/main" val="4186281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inter-hike-1796562_19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13" y="0"/>
            <a:ext cx="10436455" cy="6957636"/>
          </a:xfrm>
          <a:prstGeom prst="rect">
            <a:avLst/>
          </a:prstGeom>
        </p:spPr>
      </p:pic>
      <p:sp>
        <p:nvSpPr>
          <p:cNvPr id="2" name="Title 1"/>
          <p:cNvSpPr>
            <a:spLocks noGrp="1"/>
          </p:cNvSpPr>
          <p:nvPr>
            <p:ph type="title"/>
          </p:nvPr>
        </p:nvSpPr>
        <p:spPr>
          <a:xfrm>
            <a:off x="808498" y="2391264"/>
            <a:ext cx="7582224" cy="2512855"/>
          </a:xfrm>
        </p:spPr>
        <p:txBody>
          <a:bodyPr>
            <a:normAutofit/>
          </a:bodyPr>
          <a:lstStyle/>
          <a:p>
            <a:r>
              <a:rPr lang="en-US" sz="3200" dirty="0" smtClean="0">
                <a:latin typeface="Lucida Calligraphy"/>
                <a:cs typeface="Lucida Calligraphy"/>
              </a:rPr>
              <a:t>If you want to go fast, go alone. </a:t>
            </a:r>
            <a:br>
              <a:rPr lang="en-US" sz="3200" dirty="0" smtClean="0">
                <a:latin typeface="Lucida Calligraphy"/>
                <a:cs typeface="Lucida Calligraphy"/>
              </a:rPr>
            </a:br>
            <a:r>
              <a:rPr lang="en-US" sz="3200" dirty="0" smtClean="0">
                <a:latin typeface="Lucida Calligraphy"/>
                <a:cs typeface="Lucida Calligraphy"/>
              </a:rPr>
              <a:t>If you want to go far, go together.</a:t>
            </a:r>
            <a:endParaRPr lang="en-US" sz="3200" dirty="0">
              <a:latin typeface="Lucida Calligraphy"/>
              <a:cs typeface="Lucida Calligraphy"/>
            </a:endParaRPr>
          </a:p>
        </p:txBody>
      </p:sp>
    </p:spTree>
    <p:extLst>
      <p:ext uri="{BB962C8B-B14F-4D97-AF65-F5344CB8AC3E}">
        <p14:creationId xmlns:p14="http://schemas.microsoft.com/office/powerpoint/2010/main" val="2335223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ittens-555822_128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77" y="345198"/>
            <a:ext cx="7836749" cy="4353069"/>
          </a:xfrm>
          <a:prstGeom prst="rect">
            <a:avLst/>
          </a:prstGeom>
        </p:spPr>
      </p:pic>
      <p:sp>
        <p:nvSpPr>
          <p:cNvPr id="5" name="Title 1"/>
          <p:cNvSpPr>
            <a:spLocks noGrp="1"/>
          </p:cNvSpPr>
          <p:nvPr>
            <p:ph type="title"/>
          </p:nvPr>
        </p:nvSpPr>
        <p:spPr>
          <a:xfrm>
            <a:off x="349107" y="4877100"/>
            <a:ext cx="8229600" cy="1744118"/>
          </a:xfrm>
        </p:spPr>
        <p:txBody>
          <a:bodyPr>
            <a:normAutofit fontScale="90000"/>
          </a:bodyPr>
          <a:lstStyle/>
          <a:p>
            <a:r>
              <a:rPr lang="en-US" sz="3200" dirty="0" smtClean="0">
                <a:latin typeface="Arial"/>
                <a:cs typeface="Arial"/>
              </a:rPr>
              <a:t>If you want to go fast, go alone.</a:t>
            </a:r>
            <a:br>
              <a:rPr lang="en-US" sz="3200" dirty="0" smtClean="0">
                <a:latin typeface="Arial"/>
                <a:cs typeface="Arial"/>
              </a:rPr>
            </a:br>
            <a:r>
              <a:rPr lang="en-US" sz="3200" dirty="0" smtClean="0">
                <a:latin typeface="Arial"/>
                <a:cs typeface="Arial"/>
              </a:rPr>
              <a:t>If you want to go in a lot of different uncoordinated directions at once, go together.</a:t>
            </a:r>
            <a:endParaRPr lang="en-US" sz="3200" dirty="0">
              <a:latin typeface="Arial"/>
              <a:cs typeface="Arial"/>
            </a:endParaRPr>
          </a:p>
        </p:txBody>
      </p:sp>
    </p:spTree>
    <p:extLst>
      <p:ext uri="{BB962C8B-B14F-4D97-AF65-F5344CB8AC3E}">
        <p14:creationId xmlns:p14="http://schemas.microsoft.com/office/powerpoint/2010/main" val="2279763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Collaborate</a:t>
            </a:r>
            <a:endParaRPr lang="en-US" dirty="0"/>
          </a:p>
        </p:txBody>
      </p:sp>
      <p:sp>
        <p:nvSpPr>
          <p:cNvPr id="4" name="Content Placeholder 2"/>
          <p:cNvSpPr>
            <a:spLocks noGrp="1"/>
          </p:cNvSpPr>
          <p:nvPr>
            <p:ph idx="1"/>
          </p:nvPr>
        </p:nvSpPr>
        <p:spPr>
          <a:xfrm>
            <a:off x="457200" y="1640730"/>
            <a:ext cx="8229600" cy="4844057"/>
          </a:xfrm>
        </p:spPr>
        <p:txBody>
          <a:bodyPr>
            <a:normAutofit/>
          </a:bodyPr>
          <a:lstStyle/>
          <a:p>
            <a:r>
              <a:rPr lang="en-US" dirty="0" smtClean="0">
                <a:latin typeface="Arial"/>
                <a:cs typeface="Arial"/>
              </a:rPr>
              <a:t>Open code</a:t>
            </a:r>
          </a:p>
          <a:p>
            <a:r>
              <a:rPr lang="en-US" dirty="0" smtClean="0">
                <a:latin typeface="Arial"/>
                <a:cs typeface="Arial"/>
              </a:rPr>
              <a:t>Open data</a:t>
            </a:r>
          </a:p>
          <a:p>
            <a:r>
              <a:rPr lang="en-US" dirty="0" smtClean="0">
                <a:latin typeface="Arial"/>
                <a:cs typeface="Arial"/>
              </a:rPr>
              <a:t>Communication</a:t>
            </a:r>
          </a:p>
          <a:p>
            <a:pPr lvl="1"/>
            <a:r>
              <a:rPr lang="en-US" dirty="0" smtClean="0">
                <a:latin typeface="Arial"/>
                <a:cs typeface="Arial"/>
              </a:rPr>
              <a:t>Shared knowledge</a:t>
            </a:r>
          </a:p>
          <a:p>
            <a:pPr lvl="1"/>
            <a:r>
              <a:rPr lang="en-US" dirty="0" smtClean="0">
                <a:latin typeface="Arial"/>
                <a:cs typeface="Arial"/>
              </a:rPr>
              <a:t>Ideas from different perspectives</a:t>
            </a:r>
          </a:p>
          <a:p>
            <a:r>
              <a:rPr lang="en-US" dirty="0" smtClean="0">
                <a:latin typeface="Arial"/>
                <a:cs typeface="Arial"/>
              </a:rPr>
              <a:t>Building a community of practice: in our labs, at our universities, across universities</a:t>
            </a:r>
            <a:endParaRPr lang="en-US" dirty="0">
              <a:latin typeface="Arial"/>
              <a:cs typeface="Arial"/>
            </a:endParaRPr>
          </a:p>
          <a:p>
            <a:endParaRPr lang="en-US" dirty="0">
              <a:latin typeface="Arial"/>
              <a:cs typeface="Arial"/>
            </a:endParaRPr>
          </a:p>
        </p:txBody>
      </p:sp>
    </p:spTree>
    <p:extLst>
      <p:ext uri="{BB962C8B-B14F-4D97-AF65-F5344CB8AC3E}">
        <p14:creationId xmlns:p14="http://schemas.microsoft.com/office/powerpoint/2010/main" val="2973785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37" y="274638"/>
            <a:ext cx="8229600" cy="1143000"/>
          </a:xfrm>
        </p:spPr>
        <p:txBody>
          <a:bodyPr>
            <a:normAutofit fontScale="90000"/>
          </a:bodyPr>
          <a:lstStyle/>
          <a:p>
            <a:r>
              <a:rPr lang="en-US" dirty="0" smtClean="0"/>
              <a:t>Software and Data </a:t>
            </a:r>
            <a:br>
              <a:rPr lang="en-US" dirty="0" smtClean="0"/>
            </a:br>
            <a:r>
              <a:rPr lang="en-US" dirty="0" smtClean="0"/>
              <a:t>Carpentry</a:t>
            </a:r>
            <a:endParaRPr lang="en-US" dirty="0"/>
          </a:p>
        </p:txBody>
      </p:sp>
      <p:sp>
        <p:nvSpPr>
          <p:cNvPr id="3" name="Content Placeholder 2"/>
          <p:cNvSpPr>
            <a:spLocks noGrp="1"/>
          </p:cNvSpPr>
          <p:nvPr>
            <p:ph idx="1"/>
          </p:nvPr>
        </p:nvSpPr>
        <p:spPr>
          <a:xfrm>
            <a:off x="117464" y="2221660"/>
            <a:ext cx="9026536" cy="1547624"/>
          </a:xfrm>
        </p:spPr>
        <p:txBody>
          <a:bodyPr>
            <a:normAutofit/>
          </a:bodyPr>
          <a:lstStyle/>
          <a:p>
            <a:pPr marL="0" indent="0" algn="ctr">
              <a:buNone/>
            </a:pPr>
            <a:r>
              <a:rPr lang="en-US" sz="2800" dirty="0" smtClean="0"/>
              <a:t>Community organizations training researchers in best practices for data analysis and software development to make research more effective and reproducible. </a:t>
            </a:r>
            <a:endParaRPr lang="en-US" sz="2800" dirty="0"/>
          </a:p>
        </p:txBody>
      </p:sp>
      <p:pic>
        <p:nvPicPr>
          <p:cNvPr id="4" name="Picture 3"/>
          <p:cNvPicPr/>
          <p:nvPr/>
        </p:nvPicPr>
        <p:blipFill>
          <a:blip r:embed="rId2"/>
          <a:stretch/>
        </p:blipFill>
        <p:spPr>
          <a:xfrm>
            <a:off x="117464" y="274638"/>
            <a:ext cx="2147444" cy="1071177"/>
          </a:xfrm>
          <a:prstGeom prst="rect">
            <a:avLst/>
          </a:prstGeom>
          <a:ln>
            <a:noFill/>
          </a:ln>
        </p:spPr>
      </p:pic>
      <p:pic>
        <p:nvPicPr>
          <p:cNvPr id="5" name="Picture 4" descr="DC1_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5899" y="290994"/>
            <a:ext cx="1440901" cy="904426"/>
          </a:xfrm>
          <a:prstGeom prst="rect">
            <a:avLst/>
          </a:prstGeom>
        </p:spPr>
      </p:pic>
      <p:sp>
        <p:nvSpPr>
          <p:cNvPr id="6" name="TextBox 5"/>
          <p:cNvSpPr txBox="1"/>
          <p:nvPr/>
        </p:nvSpPr>
        <p:spPr>
          <a:xfrm>
            <a:off x="554437" y="4147562"/>
            <a:ext cx="7943200" cy="1569660"/>
          </a:xfrm>
          <a:prstGeom prst="rect">
            <a:avLst/>
          </a:prstGeom>
          <a:noFill/>
        </p:spPr>
        <p:txBody>
          <a:bodyPr wrap="none" rtlCol="0">
            <a:spAutoFit/>
          </a:bodyPr>
          <a:lstStyle/>
          <a:p>
            <a:pPr marL="342900" indent="-342900">
              <a:buFont typeface="Arial"/>
              <a:buChar char="•"/>
            </a:pPr>
            <a:r>
              <a:rPr lang="en-US" sz="2400" dirty="0" smtClean="0"/>
              <a:t>Core skills for effective research computing</a:t>
            </a:r>
          </a:p>
          <a:p>
            <a:pPr marL="342900" indent="-342900">
              <a:buFont typeface="Arial"/>
              <a:buChar char="•"/>
            </a:pPr>
            <a:r>
              <a:rPr lang="en-US" sz="2400" dirty="0" smtClean="0"/>
              <a:t>Two-day hands-on workshops</a:t>
            </a:r>
          </a:p>
          <a:p>
            <a:pPr marL="342900" indent="-342900">
              <a:buFont typeface="Arial"/>
              <a:buChar char="•"/>
            </a:pPr>
            <a:r>
              <a:rPr lang="en-US" sz="2400" dirty="0" smtClean="0"/>
              <a:t>Collaboratively developed, openly licensed lesson materials</a:t>
            </a:r>
          </a:p>
          <a:p>
            <a:pPr marL="342900" indent="-342900">
              <a:buFont typeface="Arial"/>
              <a:buChar char="•"/>
            </a:pPr>
            <a:r>
              <a:rPr lang="en-US" sz="2400" dirty="0" smtClean="0"/>
              <a:t>Over 700 trained volunteer instructors on 6 continents </a:t>
            </a:r>
            <a:endParaRPr lang="en-US" sz="2400" dirty="0"/>
          </a:p>
        </p:txBody>
      </p:sp>
    </p:spTree>
    <p:extLst>
      <p:ext uri="{BB962C8B-B14F-4D97-AF65-F5344CB8AC3E}">
        <p14:creationId xmlns:p14="http://schemas.microsoft.com/office/powerpoint/2010/main" val="3811204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esert-1834636_1920.jpg"/>
          <p:cNvPicPr>
            <a:picLocks noGrp="1" noChangeAspect="1"/>
          </p:cNvPicPr>
          <p:nvPr>
            <p:ph idx="1"/>
          </p:nvPr>
        </p:nvPicPr>
        <p:blipFill>
          <a:blip r:embed="rId2">
            <a:extLst>
              <a:ext uri="{28A0092B-C50C-407E-A947-70E740481C1C}">
                <a14:useLocalDpi xmlns:a14="http://schemas.microsoft.com/office/drawing/2010/main" val="0"/>
              </a:ext>
            </a:extLst>
          </a:blip>
          <a:srcRect t="13336" b="13336"/>
          <a:stretch>
            <a:fillRect/>
          </a:stretch>
        </p:blipFill>
        <p:spPr>
          <a:xfrm>
            <a:off x="457200" y="1167881"/>
            <a:ext cx="8229600" cy="4525963"/>
          </a:xfrm>
        </p:spPr>
      </p:pic>
    </p:spTree>
    <p:extLst>
      <p:ext uri="{BB962C8B-B14F-4D97-AF65-F5344CB8AC3E}">
        <p14:creationId xmlns:p14="http://schemas.microsoft.com/office/powerpoint/2010/main" val="2347052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3894" y="414657"/>
            <a:ext cx="7772400" cy="1470025"/>
          </a:xfrm>
        </p:spPr>
        <p:txBody>
          <a:bodyPr/>
          <a:lstStyle/>
          <a:p>
            <a:r>
              <a:rPr lang="en-US" dirty="0" smtClean="0">
                <a:latin typeface="Verdana"/>
                <a:cs typeface="Verdana"/>
              </a:rPr>
              <a:t>Software   as a Service</a:t>
            </a:r>
            <a:endParaRPr lang="en-US" dirty="0">
              <a:latin typeface="Verdana"/>
              <a:cs typeface="Verdana"/>
            </a:endParaRPr>
          </a:p>
        </p:txBody>
      </p:sp>
      <p:sp>
        <p:nvSpPr>
          <p:cNvPr id="5" name="Rectangle 4"/>
          <p:cNvSpPr/>
          <p:nvPr/>
        </p:nvSpPr>
        <p:spPr>
          <a:xfrm rot="20027806">
            <a:off x="3850834" y="157261"/>
            <a:ext cx="1253168" cy="923330"/>
          </a:xfrm>
          <a:prstGeom prst="rect">
            <a:avLst/>
          </a:prstGeom>
          <a:noFill/>
        </p:spPr>
        <p:txBody>
          <a:bodyPr wrap="none" lIns="91440" tIns="45720" rIns="91440" bIns="45720">
            <a:spAutoFit/>
          </a:bodyPr>
          <a:lstStyle/>
          <a:p>
            <a:pPr algn="ctr"/>
            <a:r>
              <a:rPr lang="en-US" sz="54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Not</a:t>
            </a:r>
            <a:endParaRPr lang="en-US"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4" name="Title 1"/>
          <p:cNvSpPr txBox="1">
            <a:spLocks/>
          </p:cNvSpPr>
          <p:nvPr/>
        </p:nvSpPr>
        <p:spPr>
          <a:xfrm>
            <a:off x="1808364" y="1895188"/>
            <a:ext cx="6217548" cy="441332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latin typeface="Arial"/>
                <a:cs typeface="Arial"/>
              </a:rPr>
              <a:t>1. Build local talent</a:t>
            </a:r>
            <a:br>
              <a:rPr lang="en-US" smtClean="0">
                <a:latin typeface="Arial"/>
                <a:cs typeface="Arial"/>
              </a:rPr>
            </a:br>
            <a:r>
              <a:rPr lang="en-US" smtClean="0">
                <a:latin typeface="Arial"/>
                <a:cs typeface="Arial"/>
              </a:rPr>
              <a:t/>
            </a:r>
            <a:br>
              <a:rPr lang="en-US" smtClean="0">
                <a:latin typeface="Arial"/>
                <a:cs typeface="Arial"/>
              </a:rPr>
            </a:br>
            <a:r>
              <a:rPr lang="en-US" smtClean="0">
                <a:latin typeface="Arial"/>
                <a:cs typeface="Arial"/>
              </a:rPr>
              <a:t>2. Support development</a:t>
            </a:r>
            <a:br>
              <a:rPr lang="en-US" smtClean="0">
                <a:latin typeface="Arial"/>
                <a:cs typeface="Arial"/>
              </a:rPr>
            </a:br>
            <a:r>
              <a:rPr lang="en-US" smtClean="0">
                <a:latin typeface="Arial"/>
                <a:cs typeface="Arial"/>
              </a:rPr>
              <a:t/>
            </a:r>
            <a:br>
              <a:rPr lang="en-US" smtClean="0">
                <a:latin typeface="Arial"/>
                <a:cs typeface="Arial"/>
              </a:rPr>
            </a:br>
            <a:r>
              <a:rPr lang="en-US" smtClean="0">
                <a:latin typeface="Arial"/>
                <a:cs typeface="Arial"/>
              </a:rPr>
              <a:t>3. Collaborate</a:t>
            </a:r>
            <a:br>
              <a:rPr lang="en-US" smtClean="0">
                <a:latin typeface="Arial"/>
                <a:cs typeface="Arial"/>
              </a:rPr>
            </a:br>
            <a:endParaRPr lang="en-US" dirty="0">
              <a:latin typeface="Arial"/>
              <a:cs typeface="Arial"/>
            </a:endParaRPr>
          </a:p>
        </p:txBody>
      </p:sp>
    </p:spTree>
    <p:extLst>
      <p:ext uri="{BB962C8B-B14F-4D97-AF65-F5344CB8AC3E}">
        <p14:creationId xmlns:p14="http://schemas.microsoft.com/office/powerpoint/2010/main" val="390660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inter-hike-1796562_19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13" y="0"/>
            <a:ext cx="10436455" cy="6957636"/>
          </a:xfrm>
          <a:prstGeom prst="rect">
            <a:avLst/>
          </a:prstGeom>
        </p:spPr>
      </p:pic>
      <p:sp>
        <p:nvSpPr>
          <p:cNvPr id="2" name="Title 1"/>
          <p:cNvSpPr>
            <a:spLocks noGrp="1"/>
          </p:cNvSpPr>
          <p:nvPr>
            <p:ph type="title"/>
          </p:nvPr>
        </p:nvSpPr>
        <p:spPr>
          <a:xfrm>
            <a:off x="808498" y="2391264"/>
            <a:ext cx="7582224" cy="2512855"/>
          </a:xfrm>
        </p:spPr>
        <p:txBody>
          <a:bodyPr>
            <a:normAutofit/>
          </a:bodyPr>
          <a:lstStyle/>
          <a:p>
            <a:r>
              <a:rPr lang="en-US" sz="3200" dirty="0" smtClean="0">
                <a:latin typeface="Lucida Calligraphy"/>
                <a:cs typeface="Lucida Calligraphy"/>
              </a:rPr>
              <a:t>If you want to go fast, go alone. </a:t>
            </a:r>
            <a:br>
              <a:rPr lang="en-US" sz="3200" dirty="0" smtClean="0">
                <a:latin typeface="Lucida Calligraphy"/>
                <a:cs typeface="Lucida Calligraphy"/>
              </a:rPr>
            </a:br>
            <a:r>
              <a:rPr lang="en-US" sz="3200" dirty="0" smtClean="0">
                <a:latin typeface="Lucida Calligraphy"/>
                <a:cs typeface="Lucida Calligraphy"/>
              </a:rPr>
              <a:t>If you want to go far, go together.</a:t>
            </a:r>
            <a:endParaRPr lang="en-US" sz="3200" dirty="0">
              <a:latin typeface="Lucida Calligraphy"/>
              <a:cs typeface="Lucida Calligraphy"/>
            </a:endParaRPr>
          </a:p>
        </p:txBody>
      </p:sp>
    </p:spTree>
    <p:extLst>
      <p:ext uri="{BB962C8B-B14F-4D97-AF65-F5344CB8AC3E}">
        <p14:creationId xmlns:p14="http://schemas.microsoft.com/office/powerpoint/2010/main" val="3404678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lose-up-1853057_1920.jpg"/>
          <p:cNvPicPr>
            <a:picLocks noGrp="1" noChangeAspect="1"/>
          </p:cNvPicPr>
          <p:nvPr>
            <p:ph idx="1"/>
          </p:nvPr>
        </p:nvPicPr>
        <p:blipFill>
          <a:blip r:embed="rId2">
            <a:extLst>
              <a:ext uri="{28A0092B-C50C-407E-A947-70E740481C1C}">
                <a14:useLocalDpi xmlns:a14="http://schemas.microsoft.com/office/drawing/2010/main" val="0"/>
              </a:ext>
            </a:extLst>
          </a:blip>
          <a:srcRect t="8785" b="8785"/>
          <a:stretch>
            <a:fillRect/>
          </a:stretch>
        </p:blipFill>
        <p:spPr>
          <a:xfrm>
            <a:off x="457200" y="1019271"/>
            <a:ext cx="8229600" cy="4525963"/>
          </a:xfrm>
        </p:spPr>
      </p:pic>
    </p:spTree>
    <p:extLst>
      <p:ext uri="{BB962C8B-B14F-4D97-AF65-F5344CB8AC3E}">
        <p14:creationId xmlns:p14="http://schemas.microsoft.com/office/powerpoint/2010/main" val="2010921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aas-Butt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422400"/>
            <a:ext cx="7683500" cy="4013200"/>
          </a:xfrm>
          <a:prstGeom prst="rect">
            <a:avLst/>
          </a:prstGeom>
        </p:spPr>
      </p:pic>
    </p:spTree>
    <p:extLst>
      <p:ext uri="{BB962C8B-B14F-4D97-AF65-F5344CB8AC3E}">
        <p14:creationId xmlns:p14="http://schemas.microsoft.com/office/powerpoint/2010/main" val="3719857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Research driven software</a:t>
            </a:r>
            <a:endParaRPr lang="en-US" dirty="0">
              <a:latin typeface="Arial"/>
              <a:cs typeface="Arial"/>
            </a:endParaRPr>
          </a:p>
        </p:txBody>
      </p:sp>
      <p:sp>
        <p:nvSpPr>
          <p:cNvPr id="3" name="Content Placeholder 2"/>
          <p:cNvSpPr>
            <a:spLocks noGrp="1"/>
          </p:cNvSpPr>
          <p:nvPr>
            <p:ph idx="1"/>
          </p:nvPr>
        </p:nvSpPr>
        <p:spPr>
          <a:xfrm>
            <a:off x="457200" y="2313218"/>
            <a:ext cx="8229600" cy="1426034"/>
          </a:xfrm>
        </p:spPr>
        <p:txBody>
          <a:bodyPr>
            <a:normAutofit/>
          </a:bodyPr>
          <a:lstStyle/>
          <a:p>
            <a:pPr marL="0" indent="0" algn="ctr">
              <a:buNone/>
            </a:pPr>
            <a:r>
              <a:rPr lang="en-US" sz="3600" dirty="0" smtClean="0">
                <a:latin typeface="Arial"/>
                <a:cs typeface="Arial"/>
              </a:rPr>
              <a:t>Software developed in pursuit of a research question</a:t>
            </a:r>
            <a:endParaRPr lang="en-US" sz="3600" dirty="0">
              <a:latin typeface="Arial"/>
              <a:cs typeface="Arial"/>
            </a:endParaRPr>
          </a:p>
        </p:txBody>
      </p:sp>
    </p:spTree>
    <p:extLst>
      <p:ext uri="{BB962C8B-B14F-4D97-AF65-F5344CB8AC3E}">
        <p14:creationId xmlns:p14="http://schemas.microsoft.com/office/powerpoint/2010/main" val="2689149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6"/>
          <p:cNvGraphicFramePr>
            <a:graphicFrameLocks noGrp="1"/>
          </p:cNvGraphicFramePr>
          <p:nvPr>
            <p:ph idx="1"/>
            <p:extLst>
              <p:ext uri="{D42A27DB-BD31-4B8C-83A1-F6EECF244321}">
                <p14:modId xmlns:p14="http://schemas.microsoft.com/office/powerpoint/2010/main" val="2311965309"/>
              </p:ext>
            </p:extLst>
          </p:nvPr>
        </p:nvGraphicFramePr>
        <p:xfrm>
          <a:off x="362616" y="978741"/>
          <a:ext cx="5658336" cy="4506308"/>
        </p:xfrm>
        <a:graphic>
          <a:graphicData uri="http://schemas.openxmlformats.org/drawingml/2006/table">
            <a:tbl>
              <a:tblPr firstRow="1" lastRow="1" bandRow="1">
                <a:tableStyleId>{E8034E78-7F5D-4C2E-B375-FC64B27BC917}</a:tableStyleId>
              </a:tblPr>
              <a:tblGrid>
                <a:gridCol w="2829168"/>
                <a:gridCol w="2829168"/>
              </a:tblGrid>
              <a:tr h="718945">
                <a:tc>
                  <a:txBody>
                    <a:bodyPr/>
                    <a:lstStyle/>
                    <a:p>
                      <a:endParaRPr lang="en-US" dirty="0">
                        <a:latin typeface="Verdana"/>
                        <a:cs typeface="Verdan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800" dirty="0" smtClean="0">
                          <a:latin typeface="Verdana"/>
                          <a:cs typeface="Verdana"/>
                        </a:rPr>
                        <a:t>Software as a</a:t>
                      </a:r>
                      <a:r>
                        <a:rPr lang="en-US" sz="1800" baseline="0" dirty="0" smtClean="0">
                          <a:latin typeface="Verdana"/>
                          <a:cs typeface="Verdana"/>
                        </a:rPr>
                        <a:t> </a:t>
                      </a:r>
                      <a:r>
                        <a:rPr lang="en-US" sz="1800" dirty="0" smtClean="0">
                          <a:latin typeface="Verdana"/>
                          <a:cs typeface="Verdana"/>
                        </a:rPr>
                        <a:t>Service</a:t>
                      </a:r>
                      <a:endParaRPr lang="en-US" sz="1800" dirty="0">
                        <a:latin typeface="Verdana"/>
                        <a:cs typeface="Verdan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1240918">
                <a:tc>
                  <a:txBody>
                    <a:bodyPr/>
                    <a:lstStyle/>
                    <a:p>
                      <a:r>
                        <a:rPr lang="en-US" sz="2000" dirty="0" smtClean="0">
                          <a:solidFill>
                            <a:schemeClr val="tx1"/>
                          </a:solidFill>
                          <a:latin typeface="Verdana"/>
                          <a:cs typeface="Verdana"/>
                        </a:rPr>
                        <a:t>Number of people</a:t>
                      </a:r>
                      <a:r>
                        <a:rPr lang="en-US" sz="2000" baseline="0" dirty="0" smtClean="0">
                          <a:solidFill>
                            <a:schemeClr val="tx1"/>
                          </a:solidFill>
                          <a:latin typeface="Verdana"/>
                          <a:cs typeface="Verdana"/>
                        </a:rPr>
                        <a:t> with problem</a:t>
                      </a:r>
                      <a:endParaRPr lang="en-US" sz="2000" dirty="0">
                        <a:solidFill>
                          <a:schemeClr val="tx1"/>
                        </a:solidFill>
                        <a:latin typeface="Verdana"/>
                        <a:cs typeface="Verdan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solidFill>
                            <a:schemeClr val="tx1"/>
                          </a:solidFill>
                          <a:latin typeface="Verdana"/>
                          <a:cs typeface="Verdana"/>
                        </a:rPr>
                        <a:t>Many</a:t>
                      </a:r>
                      <a:endParaRPr lang="en-US" sz="2000" dirty="0">
                        <a:solidFill>
                          <a:schemeClr val="tx1"/>
                        </a:solidFill>
                        <a:latin typeface="Verdana"/>
                        <a:cs typeface="Verdan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73706">
                <a:tc>
                  <a:txBody>
                    <a:bodyPr/>
                    <a:lstStyle/>
                    <a:p>
                      <a:r>
                        <a:rPr lang="en-US" sz="2000" dirty="0" smtClean="0">
                          <a:solidFill>
                            <a:schemeClr val="tx1"/>
                          </a:solidFill>
                          <a:latin typeface="Verdana"/>
                          <a:cs typeface="Verdana"/>
                        </a:rPr>
                        <a:t>Understanding of problem</a:t>
                      </a:r>
                      <a:endParaRPr lang="en-US" sz="2000" dirty="0">
                        <a:solidFill>
                          <a:schemeClr val="tx1"/>
                        </a:solidFill>
                        <a:latin typeface="Verdana"/>
                        <a:cs typeface="Verdan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solidFill>
                            <a:schemeClr val="tx1"/>
                          </a:solidFill>
                          <a:latin typeface="Verdana"/>
                          <a:cs typeface="Verdana"/>
                        </a:rPr>
                        <a:t>Good</a:t>
                      </a:r>
                      <a:endParaRPr lang="en-US" sz="2000" dirty="0">
                        <a:solidFill>
                          <a:schemeClr val="tx1"/>
                        </a:solidFill>
                        <a:latin typeface="Verdana"/>
                        <a:cs typeface="Verdan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1772739">
                <a:tc>
                  <a:txBody>
                    <a:bodyPr/>
                    <a:lstStyle/>
                    <a:p>
                      <a:r>
                        <a:rPr lang="en-US" sz="2000" b="0" dirty="0" smtClean="0">
                          <a:solidFill>
                            <a:schemeClr val="tx1"/>
                          </a:solidFill>
                          <a:latin typeface="Verdana"/>
                          <a:cs typeface="Verdana"/>
                        </a:rPr>
                        <a:t>Need for</a:t>
                      </a:r>
                      <a:r>
                        <a:rPr lang="en-US" sz="2000" b="0" baseline="0" dirty="0" smtClean="0">
                          <a:solidFill>
                            <a:schemeClr val="tx1"/>
                          </a:solidFill>
                          <a:latin typeface="Verdana"/>
                          <a:cs typeface="Verdana"/>
                        </a:rPr>
                        <a:t> users to understand software implementation</a:t>
                      </a:r>
                      <a:endParaRPr lang="en-US" sz="2000" b="0" dirty="0">
                        <a:solidFill>
                          <a:schemeClr val="tx1"/>
                        </a:solidFill>
                        <a:latin typeface="Verdana"/>
                        <a:cs typeface="Verdan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b="0" dirty="0" smtClean="0">
                          <a:solidFill>
                            <a:schemeClr val="tx1"/>
                          </a:solidFill>
                          <a:latin typeface="Verdana"/>
                          <a:cs typeface="Verdana"/>
                        </a:rPr>
                        <a:t>Low</a:t>
                      </a:r>
                      <a:endParaRPr lang="en-US" sz="2000" b="0" dirty="0">
                        <a:solidFill>
                          <a:schemeClr val="tx1"/>
                        </a:solidFill>
                        <a:latin typeface="Verdana"/>
                        <a:cs typeface="Verdan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4157179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1078</TotalTime>
  <Words>1058</Words>
  <Application>Microsoft Macintosh PowerPoint</Application>
  <PresentationFormat>On-screen Show (4:3)</PresentationFormat>
  <Paragraphs>133</Paragraphs>
  <Slides>51</Slides>
  <Notes>14</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Democratizing and supporting software development:  a pathway to sustainable software</vt:lpstr>
      <vt:lpstr>PowerPoint Presentation</vt:lpstr>
      <vt:lpstr>PowerPoint Presentation</vt:lpstr>
      <vt:lpstr>PowerPoint Presentation</vt:lpstr>
      <vt:lpstr>PowerPoint Presentation</vt:lpstr>
      <vt:lpstr>PowerPoint Presentation</vt:lpstr>
      <vt:lpstr>PowerPoint Presentation</vt:lpstr>
      <vt:lpstr>Research driven software</vt:lpstr>
      <vt:lpstr>PowerPoint Presentation</vt:lpstr>
      <vt:lpstr>PowerPoint Presentation</vt:lpstr>
      <vt:lpstr>Software   as a Service</vt:lpstr>
      <vt:lpstr>We must value the skills and the people as integral to the research process.  </vt:lpstr>
      <vt:lpstr>In a world of almost infinite data, code and software is what turns data into information &amp; knowledge</vt:lpstr>
      <vt:lpstr>If we in academia want to stay in the discovery game, we cannot outsource our software development or have our people’s best career options be analysis of click rates</vt:lpstr>
      <vt:lpstr>Cultural change!</vt:lpstr>
      <vt:lpstr>What can we do now to support software not as a service?</vt:lpstr>
      <vt:lpstr>1. Build local talent  2. Support development  3. Collaborate </vt:lpstr>
      <vt:lpstr>Build local talent</vt:lpstr>
      <vt:lpstr>PowerPoint Presentation</vt:lpstr>
      <vt:lpstr>PowerPoint Presentation</vt:lpstr>
      <vt:lpstr>Current researchers</vt:lpstr>
      <vt:lpstr>Most useful thing Bioinformatics Resource Australia could do is offer training</vt:lpstr>
      <vt:lpstr>Current unmet needs</vt:lpstr>
      <vt:lpstr>What do we want?   Training! When do we want it?   Now!</vt:lpstr>
      <vt:lpstr>Training in the gaps</vt:lpstr>
      <vt:lpstr>Training in the Gaps</vt:lpstr>
      <vt:lpstr>Training in the Gap</vt:lpstr>
      <vt:lpstr>Software and Data  Carpentry</vt:lpstr>
      <vt:lpstr>People learn things and like the workshops</vt:lpstr>
      <vt:lpstr>PowerPoint Presentation</vt:lpstr>
      <vt:lpstr>Democratizing data skills</vt:lpstr>
      <vt:lpstr>Democratizing data skills</vt:lpstr>
      <vt:lpstr>Our “money ball” is not identifying underappreciated talent, but creating a program that builds talent</vt:lpstr>
      <vt:lpstr>2. Supporting development</vt:lpstr>
      <vt:lpstr>PowerPoint Presentation</vt:lpstr>
      <vt:lpstr>PowerPoint Presentation</vt:lpstr>
      <vt:lpstr>PowerPoint Presentation</vt:lpstr>
      <vt:lpstr>PowerPoint Presentation</vt:lpstr>
      <vt:lpstr>PowerPoint Presentation</vt:lpstr>
      <vt:lpstr>PowerPoint Presentation</vt:lpstr>
      <vt:lpstr>Supporting development</vt:lpstr>
      <vt:lpstr>Journal of Open Source Software</vt:lpstr>
      <vt:lpstr>Software development consulting services</vt:lpstr>
      <vt:lpstr>PowerPoint Presentation</vt:lpstr>
      <vt:lpstr>As scientists, we are people who put science above self to advance research progress</vt:lpstr>
      <vt:lpstr>If you want to go fast, go alone.  If you want to go far, go together.</vt:lpstr>
      <vt:lpstr>If you want to go fast, go alone. If you want to go in a lot of different uncoordinated directions at once, go together.</vt:lpstr>
      <vt:lpstr>Collaborate</vt:lpstr>
      <vt:lpstr>Software and Data  Carpentry</vt:lpstr>
      <vt:lpstr>Software   as a Service</vt:lpstr>
      <vt:lpstr>If you want to go fast, go alone.  If you want to go far, go together.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as a Service</dc:title>
  <dc:creator>Tracy Teal</dc:creator>
  <cp:lastModifiedBy>Tracy Teal</cp:lastModifiedBy>
  <cp:revision>38</cp:revision>
  <dcterms:created xsi:type="dcterms:W3CDTF">2017-01-06T04:59:08Z</dcterms:created>
  <dcterms:modified xsi:type="dcterms:W3CDTF">2017-02-22T12:50:18Z</dcterms:modified>
</cp:coreProperties>
</file>